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488" r:id="rId3"/>
    <p:sldId id="2489" r:id="rId4"/>
    <p:sldId id="1810" r:id="rId5"/>
    <p:sldId id="1811" r:id="rId6"/>
    <p:sldId id="2330" r:id="rId7"/>
    <p:sldId id="2215" r:id="rId8"/>
    <p:sldId id="2281" r:id="rId9"/>
    <p:sldId id="1872" r:id="rId10"/>
    <p:sldId id="1873" r:id="rId11"/>
    <p:sldId id="1874" r:id="rId12"/>
    <p:sldId id="1875" r:id="rId13"/>
    <p:sldId id="1876" r:id="rId14"/>
    <p:sldId id="1877" r:id="rId15"/>
    <p:sldId id="2282" r:id="rId16"/>
    <p:sldId id="2283" r:id="rId17"/>
    <p:sldId id="1980" r:id="rId19"/>
    <p:sldId id="1982" r:id="rId20"/>
    <p:sldId id="2284" r:id="rId21"/>
    <p:sldId id="2285" r:id="rId22"/>
    <p:sldId id="1985" r:id="rId23"/>
    <p:sldId id="1986" r:id="rId24"/>
    <p:sldId id="1987" r:id="rId25"/>
    <p:sldId id="2286" r:id="rId26"/>
    <p:sldId id="1988" r:id="rId27"/>
    <p:sldId id="1990" r:id="rId28"/>
    <p:sldId id="1991" r:id="rId29"/>
    <p:sldId id="1992" r:id="rId30"/>
    <p:sldId id="2287" r:id="rId31"/>
    <p:sldId id="2288" r:id="rId32"/>
    <p:sldId id="1994" r:id="rId33"/>
    <p:sldId id="2328" r:id="rId34"/>
    <p:sldId id="1293" r:id="rId35"/>
    <p:sldId id="2308" r:id="rId36"/>
    <p:sldId id="2309" r:id="rId37"/>
    <p:sldId id="2310" r:id="rId38"/>
    <p:sldId id="2311" r:id="rId39"/>
    <p:sldId id="2312" r:id="rId40"/>
    <p:sldId id="2313" r:id="rId41"/>
    <p:sldId id="2315" r:id="rId42"/>
    <p:sldId id="2316" r:id="rId43"/>
    <p:sldId id="2295" r:id="rId44"/>
    <p:sldId id="2289" r:id="rId45"/>
    <p:sldId id="2317" r:id="rId46"/>
    <p:sldId id="2318" r:id="rId47"/>
    <p:sldId id="2331" r:id="rId48"/>
    <p:sldId id="2319" r:id="rId49"/>
    <p:sldId id="2320" r:id="rId50"/>
    <p:sldId id="2332" r:id="rId51"/>
    <p:sldId id="2322" r:id="rId52"/>
    <p:sldId id="2290" r:id="rId53"/>
    <p:sldId id="2291" r:id="rId54"/>
    <p:sldId id="2292" r:id="rId55"/>
    <p:sldId id="2293" r:id="rId56"/>
    <p:sldId id="2294" r:id="rId57"/>
    <p:sldId id="2329" r:id="rId58"/>
    <p:sldId id="2326" r:id="rId59"/>
    <p:sldId id="2323" r:id="rId60"/>
    <p:sldId id="2324" r:id="rId61"/>
    <p:sldId id="2327" r:id="rId62"/>
    <p:sldId id="2335" r:id="rId63"/>
    <p:sldId id="2333" r:id="rId64"/>
    <p:sldId id="2165" r:id="rId65"/>
    <p:sldId id="2159" r:id="rId66"/>
    <p:sldId id="2160" r:id="rId67"/>
    <p:sldId id="2161" r:id="rId68"/>
    <p:sldId id="2162" r:id="rId69"/>
    <p:sldId id="2163" r:id="rId70"/>
    <p:sldId id="2296" r:id="rId71"/>
    <p:sldId id="2297" r:id="rId72"/>
    <p:sldId id="2298" r:id="rId73"/>
    <p:sldId id="2144" r:id="rId74"/>
    <p:sldId id="2299" r:id="rId75"/>
    <p:sldId id="2300" r:id="rId76"/>
    <p:sldId id="2301" r:id="rId77"/>
    <p:sldId id="2302" r:id="rId78"/>
    <p:sldId id="2303" r:id="rId79"/>
    <p:sldId id="2305" r:id="rId80"/>
    <p:sldId id="2306" r:id="rId81"/>
    <p:sldId id="2307" r:id="rId82"/>
    <p:sldId id="2206" r:id="rId83"/>
    <p:sldId id="472" r:id="rId84"/>
  </p:sldIdLst>
  <p:sldSz cx="12192000" cy="6858000"/>
  <p:notesSz cx="6858000" cy="9144000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BA55"/>
    <a:srgbClr val="C00000"/>
    <a:srgbClr val="EAF3FA"/>
    <a:srgbClr val="58B6E5"/>
    <a:srgbClr val="E2AEAB"/>
    <a:srgbClr val="F1E8EA"/>
    <a:srgbClr val="B8975A"/>
    <a:srgbClr val="E2DDE5"/>
    <a:srgbClr val="C6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14"/>
        <p:guide pos="35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9" Type="http://schemas.openxmlformats.org/officeDocument/2006/relationships/tags" Target="tags/tag444.xml"/><Relationship Id="rId88" Type="http://schemas.openxmlformats.org/officeDocument/2006/relationships/commentAuthors" Target="commentAuthors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18.jpeg"/><Relationship Id="rId4" Type="http://schemas.openxmlformats.org/officeDocument/2006/relationships/image" Target="../media/image20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0.jpeg"/><Relationship Id="rId4" Type="http://schemas.openxmlformats.org/officeDocument/2006/relationships/image" Target="../media/image21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21.jpeg"/><Relationship Id="rId4" Type="http://schemas.openxmlformats.org/officeDocument/2006/relationships/image" Target="../media/image22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22.jpeg"/><Relationship Id="rId4" Type="http://schemas.openxmlformats.org/officeDocument/2006/relationships/image" Target="../media/image23.jpeg"/><Relationship Id="rId3" Type="http://schemas.openxmlformats.org/officeDocument/2006/relationships/image" Target="../media/image19.jpeg"/><Relationship Id="rId2" Type="http://schemas.openxmlformats.org/officeDocument/2006/relationships/image" Target="../media/image24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23.jpeg"/><Relationship Id="rId4" Type="http://schemas.openxmlformats.org/officeDocument/2006/relationships/image" Target="../media/image24.jpeg"/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0.xml"/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4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5.xml"/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6.xml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7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8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0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189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287.xml"/><Relationship Id="rId98" Type="http://schemas.openxmlformats.org/officeDocument/2006/relationships/tags" Target="../tags/tag286.xml"/><Relationship Id="rId97" Type="http://schemas.openxmlformats.org/officeDocument/2006/relationships/tags" Target="../tags/tag285.xml"/><Relationship Id="rId96" Type="http://schemas.openxmlformats.org/officeDocument/2006/relationships/tags" Target="../tags/tag284.xml"/><Relationship Id="rId95" Type="http://schemas.openxmlformats.org/officeDocument/2006/relationships/tags" Target="../tags/tag283.xml"/><Relationship Id="rId94" Type="http://schemas.openxmlformats.org/officeDocument/2006/relationships/tags" Target="../tags/tag282.xml"/><Relationship Id="rId93" Type="http://schemas.openxmlformats.org/officeDocument/2006/relationships/tags" Target="../tags/tag281.xml"/><Relationship Id="rId92" Type="http://schemas.openxmlformats.org/officeDocument/2006/relationships/tags" Target="../tags/tag280.xml"/><Relationship Id="rId91" Type="http://schemas.openxmlformats.org/officeDocument/2006/relationships/tags" Target="../tags/tag279.xml"/><Relationship Id="rId90" Type="http://schemas.openxmlformats.org/officeDocument/2006/relationships/tags" Target="../tags/tag278.xml"/><Relationship Id="rId9" Type="http://schemas.openxmlformats.org/officeDocument/2006/relationships/tags" Target="../tags/tag197.xml"/><Relationship Id="rId89" Type="http://schemas.openxmlformats.org/officeDocument/2006/relationships/tags" Target="../tags/tag277.xml"/><Relationship Id="rId88" Type="http://schemas.openxmlformats.org/officeDocument/2006/relationships/tags" Target="../tags/tag276.xml"/><Relationship Id="rId87" Type="http://schemas.openxmlformats.org/officeDocument/2006/relationships/tags" Target="../tags/tag275.xml"/><Relationship Id="rId86" Type="http://schemas.openxmlformats.org/officeDocument/2006/relationships/tags" Target="../tags/tag274.xml"/><Relationship Id="rId85" Type="http://schemas.openxmlformats.org/officeDocument/2006/relationships/tags" Target="../tags/tag273.xml"/><Relationship Id="rId84" Type="http://schemas.openxmlformats.org/officeDocument/2006/relationships/tags" Target="../tags/tag272.xml"/><Relationship Id="rId83" Type="http://schemas.openxmlformats.org/officeDocument/2006/relationships/tags" Target="../tags/tag271.xml"/><Relationship Id="rId82" Type="http://schemas.openxmlformats.org/officeDocument/2006/relationships/tags" Target="../tags/tag270.xml"/><Relationship Id="rId81" Type="http://schemas.openxmlformats.org/officeDocument/2006/relationships/tags" Target="../tags/tag269.xml"/><Relationship Id="rId80" Type="http://schemas.openxmlformats.org/officeDocument/2006/relationships/tags" Target="../tags/tag268.xml"/><Relationship Id="rId8" Type="http://schemas.openxmlformats.org/officeDocument/2006/relationships/tags" Target="../tags/tag196.xml"/><Relationship Id="rId79" Type="http://schemas.openxmlformats.org/officeDocument/2006/relationships/tags" Target="../tags/tag267.xml"/><Relationship Id="rId78" Type="http://schemas.openxmlformats.org/officeDocument/2006/relationships/tags" Target="../tags/tag266.xml"/><Relationship Id="rId77" Type="http://schemas.openxmlformats.org/officeDocument/2006/relationships/tags" Target="../tags/tag265.xml"/><Relationship Id="rId76" Type="http://schemas.openxmlformats.org/officeDocument/2006/relationships/tags" Target="../tags/tag264.xml"/><Relationship Id="rId75" Type="http://schemas.openxmlformats.org/officeDocument/2006/relationships/tags" Target="../tags/tag263.xml"/><Relationship Id="rId74" Type="http://schemas.openxmlformats.org/officeDocument/2006/relationships/tags" Target="../tags/tag262.xml"/><Relationship Id="rId73" Type="http://schemas.openxmlformats.org/officeDocument/2006/relationships/tags" Target="../tags/tag261.xml"/><Relationship Id="rId72" Type="http://schemas.openxmlformats.org/officeDocument/2006/relationships/tags" Target="../tags/tag260.xml"/><Relationship Id="rId71" Type="http://schemas.openxmlformats.org/officeDocument/2006/relationships/tags" Target="../tags/tag259.xml"/><Relationship Id="rId70" Type="http://schemas.openxmlformats.org/officeDocument/2006/relationships/tags" Target="../tags/tag258.xml"/><Relationship Id="rId7" Type="http://schemas.openxmlformats.org/officeDocument/2006/relationships/tags" Target="../tags/tag195.xml"/><Relationship Id="rId69" Type="http://schemas.openxmlformats.org/officeDocument/2006/relationships/tags" Target="../tags/tag257.xml"/><Relationship Id="rId68" Type="http://schemas.openxmlformats.org/officeDocument/2006/relationships/tags" Target="../tags/tag256.xml"/><Relationship Id="rId67" Type="http://schemas.openxmlformats.org/officeDocument/2006/relationships/tags" Target="../tags/tag255.xml"/><Relationship Id="rId66" Type="http://schemas.openxmlformats.org/officeDocument/2006/relationships/tags" Target="../tags/tag254.xml"/><Relationship Id="rId65" Type="http://schemas.openxmlformats.org/officeDocument/2006/relationships/tags" Target="../tags/tag253.xml"/><Relationship Id="rId64" Type="http://schemas.openxmlformats.org/officeDocument/2006/relationships/tags" Target="../tags/tag252.xml"/><Relationship Id="rId63" Type="http://schemas.openxmlformats.org/officeDocument/2006/relationships/tags" Target="../tags/tag251.xml"/><Relationship Id="rId62" Type="http://schemas.openxmlformats.org/officeDocument/2006/relationships/tags" Target="../tags/tag250.xml"/><Relationship Id="rId61" Type="http://schemas.openxmlformats.org/officeDocument/2006/relationships/tags" Target="../tags/tag249.xml"/><Relationship Id="rId60" Type="http://schemas.openxmlformats.org/officeDocument/2006/relationships/tags" Target="../tags/tag248.xml"/><Relationship Id="rId6" Type="http://schemas.openxmlformats.org/officeDocument/2006/relationships/tags" Target="../tags/tag194.xml"/><Relationship Id="rId59" Type="http://schemas.openxmlformats.org/officeDocument/2006/relationships/tags" Target="../tags/tag247.xml"/><Relationship Id="rId58" Type="http://schemas.openxmlformats.org/officeDocument/2006/relationships/tags" Target="../tags/tag246.xml"/><Relationship Id="rId57" Type="http://schemas.openxmlformats.org/officeDocument/2006/relationships/tags" Target="../tags/tag245.xml"/><Relationship Id="rId56" Type="http://schemas.openxmlformats.org/officeDocument/2006/relationships/tags" Target="../tags/tag244.xml"/><Relationship Id="rId55" Type="http://schemas.openxmlformats.org/officeDocument/2006/relationships/tags" Target="../tags/tag243.xml"/><Relationship Id="rId54" Type="http://schemas.openxmlformats.org/officeDocument/2006/relationships/tags" Target="../tags/tag242.xml"/><Relationship Id="rId53" Type="http://schemas.openxmlformats.org/officeDocument/2006/relationships/tags" Target="../tags/tag241.xml"/><Relationship Id="rId52" Type="http://schemas.openxmlformats.org/officeDocument/2006/relationships/tags" Target="../tags/tag240.xml"/><Relationship Id="rId51" Type="http://schemas.openxmlformats.org/officeDocument/2006/relationships/tags" Target="../tags/tag239.xml"/><Relationship Id="rId50" Type="http://schemas.openxmlformats.org/officeDocument/2006/relationships/tags" Target="../tags/tag238.xml"/><Relationship Id="rId5" Type="http://schemas.openxmlformats.org/officeDocument/2006/relationships/tags" Target="../tags/tag193.xml"/><Relationship Id="rId49" Type="http://schemas.openxmlformats.org/officeDocument/2006/relationships/tags" Target="../tags/tag237.xml"/><Relationship Id="rId48" Type="http://schemas.openxmlformats.org/officeDocument/2006/relationships/tags" Target="../tags/tag236.xml"/><Relationship Id="rId47" Type="http://schemas.openxmlformats.org/officeDocument/2006/relationships/tags" Target="../tags/tag235.xml"/><Relationship Id="rId46" Type="http://schemas.openxmlformats.org/officeDocument/2006/relationships/tags" Target="../tags/tag234.xml"/><Relationship Id="rId45" Type="http://schemas.openxmlformats.org/officeDocument/2006/relationships/tags" Target="../tags/tag233.xml"/><Relationship Id="rId44" Type="http://schemas.openxmlformats.org/officeDocument/2006/relationships/tags" Target="../tags/tag232.xml"/><Relationship Id="rId43" Type="http://schemas.openxmlformats.org/officeDocument/2006/relationships/tags" Target="../tags/tag231.xml"/><Relationship Id="rId42" Type="http://schemas.openxmlformats.org/officeDocument/2006/relationships/tags" Target="../tags/tag230.xml"/><Relationship Id="rId41" Type="http://schemas.openxmlformats.org/officeDocument/2006/relationships/tags" Target="../tags/tag229.xml"/><Relationship Id="rId40" Type="http://schemas.openxmlformats.org/officeDocument/2006/relationships/tags" Target="../tags/tag228.xml"/><Relationship Id="rId4" Type="http://schemas.openxmlformats.org/officeDocument/2006/relationships/tags" Target="../tags/tag192.xml"/><Relationship Id="rId39" Type="http://schemas.openxmlformats.org/officeDocument/2006/relationships/tags" Target="../tags/tag227.xml"/><Relationship Id="rId38" Type="http://schemas.openxmlformats.org/officeDocument/2006/relationships/tags" Target="../tags/tag226.xml"/><Relationship Id="rId37" Type="http://schemas.openxmlformats.org/officeDocument/2006/relationships/tags" Target="../tags/tag225.xml"/><Relationship Id="rId36" Type="http://schemas.openxmlformats.org/officeDocument/2006/relationships/tags" Target="../tags/tag224.xml"/><Relationship Id="rId35" Type="http://schemas.openxmlformats.org/officeDocument/2006/relationships/tags" Target="../tags/tag223.xml"/><Relationship Id="rId34" Type="http://schemas.openxmlformats.org/officeDocument/2006/relationships/tags" Target="../tags/tag222.xml"/><Relationship Id="rId33" Type="http://schemas.openxmlformats.org/officeDocument/2006/relationships/tags" Target="../tags/tag221.xml"/><Relationship Id="rId32" Type="http://schemas.openxmlformats.org/officeDocument/2006/relationships/tags" Target="../tags/tag220.xml"/><Relationship Id="rId31" Type="http://schemas.openxmlformats.org/officeDocument/2006/relationships/tags" Target="../tags/tag219.xml"/><Relationship Id="rId30" Type="http://schemas.openxmlformats.org/officeDocument/2006/relationships/tags" Target="../tags/tag218.xml"/><Relationship Id="rId3" Type="http://schemas.openxmlformats.org/officeDocument/2006/relationships/tags" Target="../tags/tag191.xml"/><Relationship Id="rId29" Type="http://schemas.openxmlformats.org/officeDocument/2006/relationships/tags" Target="../tags/tag217.xml"/><Relationship Id="rId28" Type="http://schemas.openxmlformats.org/officeDocument/2006/relationships/tags" Target="../tags/tag216.xml"/><Relationship Id="rId27" Type="http://schemas.openxmlformats.org/officeDocument/2006/relationships/tags" Target="../tags/tag215.xml"/><Relationship Id="rId26" Type="http://schemas.openxmlformats.org/officeDocument/2006/relationships/tags" Target="../tags/tag214.xml"/><Relationship Id="rId25" Type="http://schemas.openxmlformats.org/officeDocument/2006/relationships/tags" Target="../tags/tag213.xml"/><Relationship Id="rId24" Type="http://schemas.openxmlformats.org/officeDocument/2006/relationships/tags" Target="../tags/tag212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image" Target="../media/image12.jpeg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0.xml"/><Relationship Id="rId119" Type="http://schemas.openxmlformats.org/officeDocument/2006/relationships/image" Target="../media/image4.png"/><Relationship Id="rId118" Type="http://schemas.openxmlformats.org/officeDocument/2006/relationships/tags" Target="../tags/tag306.xml"/><Relationship Id="rId117" Type="http://schemas.openxmlformats.org/officeDocument/2006/relationships/tags" Target="../tags/tag305.xml"/><Relationship Id="rId116" Type="http://schemas.openxmlformats.org/officeDocument/2006/relationships/tags" Target="../tags/tag304.xml"/><Relationship Id="rId115" Type="http://schemas.openxmlformats.org/officeDocument/2006/relationships/tags" Target="../tags/tag303.xml"/><Relationship Id="rId114" Type="http://schemas.openxmlformats.org/officeDocument/2006/relationships/tags" Target="../tags/tag302.xml"/><Relationship Id="rId113" Type="http://schemas.openxmlformats.org/officeDocument/2006/relationships/tags" Target="../tags/tag301.xml"/><Relationship Id="rId112" Type="http://schemas.openxmlformats.org/officeDocument/2006/relationships/tags" Target="../tags/tag300.xml"/><Relationship Id="rId111" Type="http://schemas.openxmlformats.org/officeDocument/2006/relationships/tags" Target="../tags/tag299.xml"/><Relationship Id="rId110" Type="http://schemas.openxmlformats.org/officeDocument/2006/relationships/tags" Target="../tags/tag298.xml"/><Relationship Id="rId11" Type="http://schemas.openxmlformats.org/officeDocument/2006/relationships/tags" Target="../tags/tag199.xml"/><Relationship Id="rId109" Type="http://schemas.openxmlformats.org/officeDocument/2006/relationships/tags" Target="../tags/tag297.xml"/><Relationship Id="rId108" Type="http://schemas.openxmlformats.org/officeDocument/2006/relationships/tags" Target="../tags/tag296.xml"/><Relationship Id="rId107" Type="http://schemas.openxmlformats.org/officeDocument/2006/relationships/tags" Target="../tags/tag295.xml"/><Relationship Id="rId106" Type="http://schemas.openxmlformats.org/officeDocument/2006/relationships/tags" Target="../tags/tag294.xml"/><Relationship Id="rId105" Type="http://schemas.openxmlformats.org/officeDocument/2006/relationships/tags" Target="../tags/tag293.xml"/><Relationship Id="rId104" Type="http://schemas.openxmlformats.org/officeDocument/2006/relationships/tags" Target="../tags/tag292.xml"/><Relationship Id="rId103" Type="http://schemas.openxmlformats.org/officeDocument/2006/relationships/tags" Target="../tags/tag291.xml"/><Relationship Id="rId102" Type="http://schemas.openxmlformats.org/officeDocument/2006/relationships/tags" Target="../tags/tag290.xml"/><Relationship Id="rId101" Type="http://schemas.openxmlformats.org/officeDocument/2006/relationships/tags" Target="../tags/tag289.xml"/><Relationship Id="rId100" Type="http://schemas.openxmlformats.org/officeDocument/2006/relationships/tags" Target="../tags/tag288.xml"/><Relationship Id="rId10" Type="http://schemas.openxmlformats.org/officeDocument/2006/relationships/tags" Target="../tags/tag198.xml"/><Relationship Id="rId1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7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5.jpeg"/><Relationship Id="rId2" Type="http://schemas.openxmlformats.org/officeDocument/2006/relationships/image" Target="../media/image43.jpe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1.jpeg"/><Relationship Id="rId4" Type="http://schemas.openxmlformats.org/officeDocument/2006/relationships/image" Target="../media/image43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5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3.jpeg"/><Relationship Id="rId4" Type="http://schemas.openxmlformats.org/officeDocument/2006/relationships/image" Target="../media/image45.jpeg"/><Relationship Id="rId3" Type="http://schemas.openxmlformats.org/officeDocument/2006/relationships/image" Target="../media/image50.jpeg"/><Relationship Id="rId2" Type="http://schemas.openxmlformats.org/officeDocument/2006/relationships/image" Target="../media/image47.jpe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5.jpeg"/><Relationship Id="rId4" Type="http://schemas.openxmlformats.org/officeDocument/2006/relationships/image" Target="../media/image47.jpeg"/><Relationship Id="rId3" Type="http://schemas.openxmlformats.org/officeDocument/2006/relationships/image" Target="../media/image42.jpeg"/><Relationship Id="rId2" Type="http://schemas.openxmlformats.org/officeDocument/2006/relationships/image" Target="../media/image50.jpe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7.jpeg"/><Relationship Id="rId4" Type="http://schemas.openxmlformats.org/officeDocument/2006/relationships/image" Target="../media/image50.jpeg"/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9.xml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2.xml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4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313.xml"/></Relationships>
</file>

<file path=ppt/slides/_rels/slide55.xml.rels><?xml version="1.0" encoding="UTF-8" standalone="yes"?>
<Relationships xmlns="http://schemas.openxmlformats.org/package/2006/relationships"><Relationship Id="rId99" Type="http://schemas.openxmlformats.org/officeDocument/2006/relationships/tags" Target="../tags/tag411.xml"/><Relationship Id="rId98" Type="http://schemas.openxmlformats.org/officeDocument/2006/relationships/tags" Target="../tags/tag410.xml"/><Relationship Id="rId97" Type="http://schemas.openxmlformats.org/officeDocument/2006/relationships/tags" Target="../tags/tag409.xml"/><Relationship Id="rId96" Type="http://schemas.openxmlformats.org/officeDocument/2006/relationships/tags" Target="../tags/tag408.xml"/><Relationship Id="rId95" Type="http://schemas.openxmlformats.org/officeDocument/2006/relationships/tags" Target="../tags/tag407.xml"/><Relationship Id="rId94" Type="http://schemas.openxmlformats.org/officeDocument/2006/relationships/tags" Target="../tags/tag406.xml"/><Relationship Id="rId93" Type="http://schemas.openxmlformats.org/officeDocument/2006/relationships/tags" Target="../tags/tag405.xml"/><Relationship Id="rId92" Type="http://schemas.openxmlformats.org/officeDocument/2006/relationships/tags" Target="../tags/tag404.xml"/><Relationship Id="rId91" Type="http://schemas.openxmlformats.org/officeDocument/2006/relationships/tags" Target="../tags/tag403.xml"/><Relationship Id="rId90" Type="http://schemas.openxmlformats.org/officeDocument/2006/relationships/tags" Target="../tags/tag402.xml"/><Relationship Id="rId9" Type="http://schemas.openxmlformats.org/officeDocument/2006/relationships/tags" Target="../tags/tag321.xml"/><Relationship Id="rId89" Type="http://schemas.openxmlformats.org/officeDocument/2006/relationships/tags" Target="../tags/tag401.xml"/><Relationship Id="rId88" Type="http://schemas.openxmlformats.org/officeDocument/2006/relationships/tags" Target="../tags/tag400.xml"/><Relationship Id="rId87" Type="http://schemas.openxmlformats.org/officeDocument/2006/relationships/tags" Target="../tags/tag399.xml"/><Relationship Id="rId86" Type="http://schemas.openxmlformats.org/officeDocument/2006/relationships/tags" Target="../tags/tag398.xml"/><Relationship Id="rId85" Type="http://schemas.openxmlformats.org/officeDocument/2006/relationships/tags" Target="../tags/tag397.xml"/><Relationship Id="rId84" Type="http://schemas.openxmlformats.org/officeDocument/2006/relationships/tags" Target="../tags/tag396.xml"/><Relationship Id="rId83" Type="http://schemas.openxmlformats.org/officeDocument/2006/relationships/tags" Target="../tags/tag395.xml"/><Relationship Id="rId82" Type="http://schemas.openxmlformats.org/officeDocument/2006/relationships/tags" Target="../tags/tag394.xml"/><Relationship Id="rId81" Type="http://schemas.openxmlformats.org/officeDocument/2006/relationships/tags" Target="../tags/tag393.xml"/><Relationship Id="rId80" Type="http://schemas.openxmlformats.org/officeDocument/2006/relationships/tags" Target="../tags/tag392.xml"/><Relationship Id="rId8" Type="http://schemas.openxmlformats.org/officeDocument/2006/relationships/tags" Target="../tags/tag320.xml"/><Relationship Id="rId79" Type="http://schemas.openxmlformats.org/officeDocument/2006/relationships/tags" Target="../tags/tag391.xml"/><Relationship Id="rId78" Type="http://schemas.openxmlformats.org/officeDocument/2006/relationships/tags" Target="../tags/tag390.xml"/><Relationship Id="rId77" Type="http://schemas.openxmlformats.org/officeDocument/2006/relationships/tags" Target="../tags/tag389.xml"/><Relationship Id="rId76" Type="http://schemas.openxmlformats.org/officeDocument/2006/relationships/tags" Target="../tags/tag388.xml"/><Relationship Id="rId75" Type="http://schemas.openxmlformats.org/officeDocument/2006/relationships/tags" Target="../tags/tag387.xml"/><Relationship Id="rId74" Type="http://schemas.openxmlformats.org/officeDocument/2006/relationships/tags" Target="../tags/tag386.xml"/><Relationship Id="rId73" Type="http://schemas.openxmlformats.org/officeDocument/2006/relationships/tags" Target="../tags/tag385.xml"/><Relationship Id="rId72" Type="http://schemas.openxmlformats.org/officeDocument/2006/relationships/tags" Target="../tags/tag384.xml"/><Relationship Id="rId71" Type="http://schemas.openxmlformats.org/officeDocument/2006/relationships/tags" Target="../tags/tag383.xml"/><Relationship Id="rId70" Type="http://schemas.openxmlformats.org/officeDocument/2006/relationships/tags" Target="../tags/tag382.xml"/><Relationship Id="rId7" Type="http://schemas.openxmlformats.org/officeDocument/2006/relationships/tags" Target="../tags/tag319.xml"/><Relationship Id="rId69" Type="http://schemas.openxmlformats.org/officeDocument/2006/relationships/tags" Target="../tags/tag381.xml"/><Relationship Id="rId68" Type="http://schemas.openxmlformats.org/officeDocument/2006/relationships/tags" Target="../tags/tag380.xml"/><Relationship Id="rId67" Type="http://schemas.openxmlformats.org/officeDocument/2006/relationships/tags" Target="../tags/tag379.xml"/><Relationship Id="rId66" Type="http://schemas.openxmlformats.org/officeDocument/2006/relationships/tags" Target="../tags/tag378.xml"/><Relationship Id="rId65" Type="http://schemas.openxmlformats.org/officeDocument/2006/relationships/tags" Target="../tags/tag377.xml"/><Relationship Id="rId64" Type="http://schemas.openxmlformats.org/officeDocument/2006/relationships/tags" Target="../tags/tag376.xml"/><Relationship Id="rId63" Type="http://schemas.openxmlformats.org/officeDocument/2006/relationships/tags" Target="../tags/tag375.xml"/><Relationship Id="rId62" Type="http://schemas.openxmlformats.org/officeDocument/2006/relationships/tags" Target="../tags/tag374.xml"/><Relationship Id="rId61" Type="http://schemas.openxmlformats.org/officeDocument/2006/relationships/tags" Target="../tags/tag373.xml"/><Relationship Id="rId60" Type="http://schemas.openxmlformats.org/officeDocument/2006/relationships/tags" Target="../tags/tag372.xml"/><Relationship Id="rId6" Type="http://schemas.openxmlformats.org/officeDocument/2006/relationships/tags" Target="../tags/tag318.xml"/><Relationship Id="rId59" Type="http://schemas.openxmlformats.org/officeDocument/2006/relationships/tags" Target="../tags/tag371.xml"/><Relationship Id="rId58" Type="http://schemas.openxmlformats.org/officeDocument/2006/relationships/tags" Target="../tags/tag370.xml"/><Relationship Id="rId57" Type="http://schemas.openxmlformats.org/officeDocument/2006/relationships/tags" Target="../tags/tag369.xml"/><Relationship Id="rId56" Type="http://schemas.openxmlformats.org/officeDocument/2006/relationships/tags" Target="../tags/tag368.xml"/><Relationship Id="rId55" Type="http://schemas.openxmlformats.org/officeDocument/2006/relationships/tags" Target="../tags/tag367.xml"/><Relationship Id="rId54" Type="http://schemas.openxmlformats.org/officeDocument/2006/relationships/tags" Target="../tags/tag366.xml"/><Relationship Id="rId53" Type="http://schemas.openxmlformats.org/officeDocument/2006/relationships/tags" Target="../tags/tag365.xml"/><Relationship Id="rId52" Type="http://schemas.openxmlformats.org/officeDocument/2006/relationships/tags" Target="../tags/tag364.xml"/><Relationship Id="rId51" Type="http://schemas.openxmlformats.org/officeDocument/2006/relationships/tags" Target="../tags/tag363.xml"/><Relationship Id="rId50" Type="http://schemas.openxmlformats.org/officeDocument/2006/relationships/tags" Target="../tags/tag362.xml"/><Relationship Id="rId5" Type="http://schemas.openxmlformats.org/officeDocument/2006/relationships/tags" Target="../tags/tag317.xml"/><Relationship Id="rId49" Type="http://schemas.openxmlformats.org/officeDocument/2006/relationships/tags" Target="../tags/tag361.xml"/><Relationship Id="rId48" Type="http://schemas.openxmlformats.org/officeDocument/2006/relationships/tags" Target="../tags/tag360.xml"/><Relationship Id="rId47" Type="http://schemas.openxmlformats.org/officeDocument/2006/relationships/tags" Target="../tags/tag359.xml"/><Relationship Id="rId46" Type="http://schemas.openxmlformats.org/officeDocument/2006/relationships/tags" Target="../tags/tag358.xml"/><Relationship Id="rId45" Type="http://schemas.openxmlformats.org/officeDocument/2006/relationships/tags" Target="../tags/tag357.xml"/><Relationship Id="rId44" Type="http://schemas.openxmlformats.org/officeDocument/2006/relationships/tags" Target="../tags/tag356.xml"/><Relationship Id="rId43" Type="http://schemas.openxmlformats.org/officeDocument/2006/relationships/tags" Target="../tags/tag355.xml"/><Relationship Id="rId42" Type="http://schemas.openxmlformats.org/officeDocument/2006/relationships/tags" Target="../tags/tag354.xml"/><Relationship Id="rId41" Type="http://schemas.openxmlformats.org/officeDocument/2006/relationships/tags" Target="../tags/tag353.xml"/><Relationship Id="rId40" Type="http://schemas.openxmlformats.org/officeDocument/2006/relationships/tags" Target="../tags/tag352.xml"/><Relationship Id="rId4" Type="http://schemas.openxmlformats.org/officeDocument/2006/relationships/tags" Target="../tags/tag316.xml"/><Relationship Id="rId39" Type="http://schemas.openxmlformats.org/officeDocument/2006/relationships/tags" Target="../tags/tag351.xml"/><Relationship Id="rId38" Type="http://schemas.openxmlformats.org/officeDocument/2006/relationships/tags" Target="../tags/tag350.xml"/><Relationship Id="rId37" Type="http://schemas.openxmlformats.org/officeDocument/2006/relationships/tags" Target="../tags/tag349.xml"/><Relationship Id="rId36" Type="http://schemas.openxmlformats.org/officeDocument/2006/relationships/tags" Target="../tags/tag348.xml"/><Relationship Id="rId35" Type="http://schemas.openxmlformats.org/officeDocument/2006/relationships/tags" Target="../tags/tag347.xml"/><Relationship Id="rId34" Type="http://schemas.openxmlformats.org/officeDocument/2006/relationships/tags" Target="../tags/tag346.xml"/><Relationship Id="rId33" Type="http://schemas.openxmlformats.org/officeDocument/2006/relationships/tags" Target="../tags/tag345.xml"/><Relationship Id="rId32" Type="http://schemas.openxmlformats.org/officeDocument/2006/relationships/tags" Target="../tags/tag344.xml"/><Relationship Id="rId31" Type="http://schemas.openxmlformats.org/officeDocument/2006/relationships/tags" Target="../tags/tag343.xml"/><Relationship Id="rId30" Type="http://schemas.openxmlformats.org/officeDocument/2006/relationships/tags" Target="../tags/tag342.xml"/><Relationship Id="rId3" Type="http://schemas.openxmlformats.org/officeDocument/2006/relationships/tags" Target="../tags/tag315.xml"/><Relationship Id="rId29" Type="http://schemas.openxmlformats.org/officeDocument/2006/relationships/tags" Target="../tags/tag341.xml"/><Relationship Id="rId28" Type="http://schemas.openxmlformats.org/officeDocument/2006/relationships/tags" Target="../tags/tag340.xml"/><Relationship Id="rId27" Type="http://schemas.openxmlformats.org/officeDocument/2006/relationships/tags" Target="../tags/tag339.xml"/><Relationship Id="rId26" Type="http://schemas.openxmlformats.org/officeDocument/2006/relationships/tags" Target="../tags/tag338.xml"/><Relationship Id="rId25" Type="http://schemas.openxmlformats.org/officeDocument/2006/relationships/tags" Target="../tags/tag337.xml"/><Relationship Id="rId24" Type="http://schemas.openxmlformats.org/officeDocument/2006/relationships/tags" Target="../tags/tag336.xml"/><Relationship Id="rId23" Type="http://schemas.openxmlformats.org/officeDocument/2006/relationships/tags" Target="../tags/tag335.xml"/><Relationship Id="rId22" Type="http://schemas.openxmlformats.org/officeDocument/2006/relationships/tags" Target="../tags/tag334.xml"/><Relationship Id="rId21" Type="http://schemas.openxmlformats.org/officeDocument/2006/relationships/tags" Target="../tags/tag333.xml"/><Relationship Id="rId20" Type="http://schemas.openxmlformats.org/officeDocument/2006/relationships/tags" Target="../tags/tag332.xml"/><Relationship Id="rId2" Type="http://schemas.openxmlformats.org/officeDocument/2006/relationships/image" Target="../media/image12.jpeg"/><Relationship Id="rId19" Type="http://schemas.openxmlformats.org/officeDocument/2006/relationships/tags" Target="../tags/tag331.xml"/><Relationship Id="rId18" Type="http://schemas.openxmlformats.org/officeDocument/2006/relationships/tags" Target="../tags/tag330.xml"/><Relationship Id="rId17" Type="http://schemas.openxmlformats.org/officeDocument/2006/relationships/tags" Target="../tags/tag329.xml"/><Relationship Id="rId16" Type="http://schemas.openxmlformats.org/officeDocument/2006/relationships/tags" Target="../tags/tag328.xml"/><Relationship Id="rId15" Type="http://schemas.openxmlformats.org/officeDocument/2006/relationships/tags" Target="../tags/tag327.xml"/><Relationship Id="rId14" Type="http://schemas.openxmlformats.org/officeDocument/2006/relationships/tags" Target="../tags/tag326.xml"/><Relationship Id="rId13" Type="http://schemas.openxmlformats.org/officeDocument/2006/relationships/tags" Target="../tags/tag325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4.xml"/><Relationship Id="rId119" Type="http://schemas.openxmlformats.org/officeDocument/2006/relationships/image" Target="../media/image4.png"/><Relationship Id="rId118" Type="http://schemas.openxmlformats.org/officeDocument/2006/relationships/tags" Target="../tags/tag430.xml"/><Relationship Id="rId117" Type="http://schemas.openxmlformats.org/officeDocument/2006/relationships/tags" Target="../tags/tag429.xml"/><Relationship Id="rId116" Type="http://schemas.openxmlformats.org/officeDocument/2006/relationships/tags" Target="../tags/tag428.xml"/><Relationship Id="rId115" Type="http://schemas.openxmlformats.org/officeDocument/2006/relationships/tags" Target="../tags/tag427.xml"/><Relationship Id="rId114" Type="http://schemas.openxmlformats.org/officeDocument/2006/relationships/tags" Target="../tags/tag426.xml"/><Relationship Id="rId113" Type="http://schemas.openxmlformats.org/officeDocument/2006/relationships/tags" Target="../tags/tag425.xml"/><Relationship Id="rId112" Type="http://schemas.openxmlformats.org/officeDocument/2006/relationships/tags" Target="../tags/tag424.xml"/><Relationship Id="rId111" Type="http://schemas.openxmlformats.org/officeDocument/2006/relationships/tags" Target="../tags/tag423.xml"/><Relationship Id="rId110" Type="http://schemas.openxmlformats.org/officeDocument/2006/relationships/tags" Target="../tags/tag422.xml"/><Relationship Id="rId11" Type="http://schemas.openxmlformats.org/officeDocument/2006/relationships/tags" Target="../tags/tag323.xml"/><Relationship Id="rId109" Type="http://schemas.openxmlformats.org/officeDocument/2006/relationships/tags" Target="../tags/tag421.xml"/><Relationship Id="rId108" Type="http://schemas.openxmlformats.org/officeDocument/2006/relationships/tags" Target="../tags/tag420.xml"/><Relationship Id="rId107" Type="http://schemas.openxmlformats.org/officeDocument/2006/relationships/tags" Target="../tags/tag419.xml"/><Relationship Id="rId106" Type="http://schemas.openxmlformats.org/officeDocument/2006/relationships/tags" Target="../tags/tag418.xml"/><Relationship Id="rId105" Type="http://schemas.openxmlformats.org/officeDocument/2006/relationships/tags" Target="../tags/tag417.xml"/><Relationship Id="rId104" Type="http://schemas.openxmlformats.org/officeDocument/2006/relationships/tags" Target="../tags/tag416.xml"/><Relationship Id="rId103" Type="http://schemas.openxmlformats.org/officeDocument/2006/relationships/tags" Target="../tags/tag415.xml"/><Relationship Id="rId102" Type="http://schemas.openxmlformats.org/officeDocument/2006/relationships/tags" Target="../tags/tag414.xml"/><Relationship Id="rId101" Type="http://schemas.openxmlformats.org/officeDocument/2006/relationships/tags" Target="../tags/tag413.xml"/><Relationship Id="rId100" Type="http://schemas.openxmlformats.org/officeDocument/2006/relationships/tags" Target="../tags/tag412.xml"/><Relationship Id="rId10" Type="http://schemas.openxmlformats.org/officeDocument/2006/relationships/tags" Target="../tags/tag322.xml"/><Relationship Id="rId1" Type="http://schemas.openxmlformats.org/officeDocument/2006/relationships/image" Target="../media/image11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1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2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433.xml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microsoft.com/office/2007/relationships/media" Target="../media/audio5.wav"/><Relationship Id="rId3" Type="http://schemas.openxmlformats.org/officeDocument/2006/relationships/audio" Target="../media/audio5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6.png"/><Relationship Id="rId1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6.png"/><Relationship Id="rId1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6.png"/><Relationship Id="rId1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6.png"/><Relationship Id="rId1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6.png"/><Relationship Id="rId1" Type="http://schemas.openxmlformats.org/officeDocument/2006/relationships/image" Target="../media/image1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6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6.png"/><Relationship Id="rId1" Type="http://schemas.openxmlformats.org/officeDocument/2006/relationships/image" Target="../media/image11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38.xml"/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39.xml"/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40.xml"/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441.xml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3.xml"/><Relationship Id="rId5" Type="http://schemas.openxmlformats.org/officeDocument/2006/relationships/image" Target="../media/image4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tags" Target="../tags/tag442.xml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48.jpgIMG_784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6595" y="2550160"/>
            <a:ext cx="2394585" cy="1739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49.jpgIMG_784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64213" y="5189305"/>
            <a:ext cx="117157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47.jpgIMG_7847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0563" y="501368"/>
            <a:ext cx="1158875" cy="977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46.jpgIMG_784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316557"/>
            <a:ext cx="1071880" cy="8324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50.jpgIMG_7850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92870" y="7453630"/>
            <a:ext cx="914400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gǎng wān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港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湾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n.harbor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宁静的港湾里停靠着许多船只。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49.jpgIMG_7849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8108" y="2458292"/>
            <a:ext cx="2343785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50.jpgIMG_785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88413" y="5318760"/>
            <a:ext cx="1123315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48.jpgIMG_784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9461" y="619160"/>
            <a:ext cx="1021080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47.jpgIMG_784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35333" y="-1331483"/>
            <a:ext cx="1029335" cy="8680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51.jpgIMG_785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389163"/>
            <a:ext cx="785495" cy="7016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qíng lǎng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晴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朗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sunny,fine and cloudless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884035" cy="720090"/>
            <a:chOff x="196" y="9126"/>
            <a:chExt cx="1084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270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84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今天天气晴朗，万里无云。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50.jpgIMG_7850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6908" y="2658745"/>
            <a:ext cx="2430145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51.jpgIMG_785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284554"/>
            <a:ext cx="883920" cy="7899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49.jpgIMG_7849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64213" y="509305"/>
            <a:ext cx="117157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48.jpgIMG_7848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5340" y="-1230380"/>
            <a:ext cx="90805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52.jpgIMG_785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332965"/>
            <a:ext cx="1099185" cy="8140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qīng chè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清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澈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adj.clear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18250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湖水清澈见底，一群群小鱼来往其间。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51.jpgIMG_785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4993" y="2317115"/>
            <a:ext cx="2466975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52.jpgIMG_785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650" y="5195019"/>
            <a:ext cx="1282700" cy="9499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50.jpgIMG_785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49373" y="676910"/>
            <a:ext cx="100139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49.jpgIMG_784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29301" y="-1327355"/>
            <a:ext cx="104140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46.jpgIMG_784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65166" y="7285975"/>
            <a:ext cx="1169670" cy="9080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fěn suì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粉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碎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to smash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他不小心把掉在地上的眼镜踩了个粉碎。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52.jpgIMG_785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8625" y="2397760"/>
            <a:ext cx="2759710" cy="20447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46.jpgIMG_784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650" y="5172159"/>
            <a:ext cx="1282700" cy="995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51.jpgIMG_785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99233" y="676910"/>
            <a:ext cx="70167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50.jpgIMG_7850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67693" y="-1327355"/>
            <a:ext cx="136461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47.jpgIMG_784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65166" y="7246923"/>
            <a:ext cx="1169670" cy="9861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6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弦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string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(of a musical instrument)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姐姐轻轻地拨弄着琴弦，弹出动听的乐曲。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领会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understand,to grasp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lǐng huì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港湾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n.harbor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gǎng wān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内涵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n.meaning,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connotation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nèi hán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晴朗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sunny,fine and cloudless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qíng lǎng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清澈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adj.clear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qīng chè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粉碎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to smash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fěn suì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弦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string (of a musical instrument)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xián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涵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涵盖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内涵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海涵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包涵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他的演说涵盖了个人及社会所有冲突的根由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反复读了几通，却仍然无法充分理解这本书的内涵。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朗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朗朗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开朗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爽朗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明朗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豁然开朗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84872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如有言语冒犯，也是情非得已，万望海涵！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雾散了，天晴了，车驶出隘口，眼前豁然开朗。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422"/>
              <a:ext cx="5660" cy="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2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与“个”相关的格式</a:t>
              </a:r>
              <a:endParaRPr lang="zh-CN" altLang="en-US" sz="2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一个+名词/动词结构，用在谓语动词前，表示快速或突然。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530" y="1739265"/>
            <a:ext cx="9326245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他手没抓住栏杆，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一个跟头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栽了下来。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3243580"/>
            <a:ext cx="9271000" cy="828040"/>
            <a:chOff x="517" y="3097"/>
            <a:chExt cx="14600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7" y="3304"/>
              <a:ext cx="14600" cy="1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一个不小心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，打碎了妈妈最心爱的花瓶。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873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俞伯牙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一个不留神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，“啪”的一声，琴弦拨断了一根。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 descr="/Users/huangkafi/Downloads/docsmall_1/IMG_7860-removebg-preview.pngIMG_7860-removebg-preview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95895" y="970598"/>
            <a:ext cx="1607820" cy="1380490"/>
          </a:xfrm>
          <a:prstGeom prst="rect">
            <a:avLst/>
          </a:prstGeom>
        </p:spPr>
      </p:pic>
      <p:pic>
        <p:nvPicPr>
          <p:cNvPr id="2" name="图片 1" descr="/Users/huangkafi/Downloads/docsmall_1/IMG_7861-removebg-preview.pngIMG_7861-removebg-preview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785" y="2690813"/>
            <a:ext cx="725170" cy="13804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422"/>
              <a:ext cx="5660" cy="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2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与“个”相关的格式</a:t>
              </a:r>
              <a:endParaRPr lang="zh-CN" altLang="en-US" sz="2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作用类似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引进补语的“得”。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530" y="1739265"/>
            <a:ext cx="9900285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他把心爱的琴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摔了个粉碎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97280"/>
            <a:chOff x="518" y="3097"/>
            <a:chExt cx="14600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我们都爱听张总讲话，开会的时候张总一张嘴，大家就会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笑个不停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他们的武力太弱，不足以构成威胁，我们一定能够把他们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打个落花流水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 descr="/Users/huangkafi/Downloads/docsmall_1/IMG_7862-removebg-preview.pngIMG_7862-removebg-preview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3145" y="1285558"/>
            <a:ext cx="1607820" cy="1275080"/>
          </a:xfrm>
          <a:prstGeom prst="rect">
            <a:avLst/>
          </a:prstGeom>
        </p:spPr>
      </p:pic>
      <p:pic>
        <p:nvPicPr>
          <p:cNvPr id="2" name="图片 1" descr="/Users/huangkafi/Downloads/docsmall_1/IMG_7863-removebg-preview.pngIMG_7863-removebg-preview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83785" y="3609340"/>
            <a:ext cx="2236470" cy="15722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08075" y="1382395"/>
            <a:ext cx="9660890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19505" y="1406525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914525" y="1414145"/>
            <a:ext cx="729805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A. </a:t>
            </a:r>
            <a:r>
              <a:rPr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他一个失手，碗掉在地上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3800" y="1356360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448560" y="275325"/>
            <a:ext cx="729488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rPr>
              <a:t>用“把下列6个小句组合成3个连贯的语段</a:t>
            </a:r>
            <a:endParaRPr lang="zh-CN" altLang="en-US" sz="2400" b="1" dirty="0" smtClean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latin typeface="华文细黑" panose="02010600040101010101" pitchFamily="2" charset="-122"/>
              <a:ea typeface="华文细黑" panose="02010600040101010101" pitchFamily="2" charset="-122"/>
              <a:cs typeface="SimSun" panose="02010600030101010101" pitchFamily="2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448560" y="180975"/>
            <a:ext cx="7294880" cy="650240"/>
            <a:chOff x="3302" y="3426"/>
            <a:chExt cx="10274" cy="632"/>
          </a:xfrm>
        </p:grpSpPr>
        <p:sp>
          <p:nvSpPr>
            <p:cNvPr id="16" name="圆角矩形 15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1119505" y="2245360"/>
            <a:ext cx="9649460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21410" y="2269490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7"/>
          <p:cNvSpPr txBox="1"/>
          <p:nvPr/>
        </p:nvSpPr>
        <p:spPr>
          <a:xfrm>
            <a:off x="1932940" y="2289175"/>
            <a:ext cx="853821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B. 不一会儿就把屋子弄了个乱七八糟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12215" y="2219325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126490" y="3138170"/>
            <a:ext cx="9643110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21410" y="3162300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7"/>
          <p:cNvSpPr txBox="1"/>
          <p:nvPr/>
        </p:nvSpPr>
        <p:spPr>
          <a:xfrm>
            <a:off x="1932940" y="3171825"/>
            <a:ext cx="812038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C. 天阴沉沉的，瓢泼大雨下个不停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12215" y="3112135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144905" y="4001135"/>
            <a:ext cx="9624695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9825" y="4025265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7"/>
          <p:cNvSpPr txBox="1"/>
          <p:nvPr/>
        </p:nvSpPr>
        <p:spPr>
          <a:xfrm>
            <a:off x="1951355" y="4044950"/>
            <a:ext cx="729805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D. 摔了个粉碎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30630" y="3975100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32840" y="4881880"/>
            <a:ext cx="9624695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27760" y="4906010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7"/>
          <p:cNvSpPr txBox="1"/>
          <p:nvPr/>
        </p:nvSpPr>
        <p:spPr>
          <a:xfrm>
            <a:off x="2011680" y="4937760"/>
            <a:ext cx="899096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32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E. 儿子放学，和小伙伴在家里玩儿起了捉迷藏</a:t>
            </a:r>
            <a:endParaRPr sz="32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18565" y="4855845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139825" y="5744845"/>
            <a:ext cx="9617075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146175" y="5768975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7"/>
          <p:cNvSpPr txBox="1"/>
          <p:nvPr/>
        </p:nvSpPr>
        <p:spPr>
          <a:xfrm>
            <a:off x="1957705" y="5788660"/>
            <a:ext cx="729805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F. 大家的心里都很着急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36980" y="5718810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6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场内的听众陶醉在美妙的歌声中。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我们要保护自然环境，不能随意砍伐树木。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měi miào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美妙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beautiful, fantastic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kǎn fá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砍伐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cut down, to chop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他给我们讲了一段不平凡的经历。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我虽爱听音乐，但对乐谱知识却不太懂。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píng fán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平凡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adj.ordinary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yuè pǔ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乐谱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music score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面对车窗外美丽的景色，乘客们不时发出由衷地赞叹。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我们出神地听老师讲故事，不知不觉一堂课过去了。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zàn tàn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赞叹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admire,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highly praise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chū shén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出</a:t>
              </a: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神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 absorbed in,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be lost in thought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他这人向来不拘小节。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xiàng lái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向来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adv.always,all along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美妙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beautiful, fantastic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měi miào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平凡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adj.ordinary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píng fán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砍伐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cut down,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chop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kǎn fá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乐谱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music score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yuè pǔ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赞叹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admire,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highly praise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zàn tàn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出神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absorbed in,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lost in thought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 shén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向来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adv.always,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all along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xiàng lái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妙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妙趣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锦囊妙计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莫名其妙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我终于想出了一个锦囊妙计。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所有人的脸上都表現出英名其妙、惊论不已的神情。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凡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平凡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非凡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凡人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凡夫俗子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84872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她敬佩作者那非凡的想象力。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他觉得，除了自己，别人都是凡夫俗子。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02 -0.00324074 L 0.717708 -0.00287037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谱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2889885" y="2108200"/>
            <a:ext cx="89509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乐谱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食谱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谱曲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脸谱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谱写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靠谱儿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89885" y="3203575"/>
            <a:ext cx="938085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他要求乐队成员必须人人会当场谱曲、即兴演奏。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2903855" y="4199890"/>
            <a:ext cx="885063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他这人干什么都靠谱儿，你把事情交给他，尽管放心。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9163 -0.0102778 L 0.708749 -0.00990741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作家享有充分的创作自由。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在民间流传着很多美丽的传说。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他经过多年自学，已精通了四门外语。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小洁帮助妈妈干家务活，真是难能可贵啊!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chuàng zuò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创作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compose, to write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mín jiān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民间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n.folk, among the people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jīng tōng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精通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master,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be proficient in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nánnéng-kěguì</a:t>
            </a:r>
            <a:endParaRPr lang="en-US" altLang="zh-CN" sz="3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难能可贵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praiseworthy for one's excellent conduct,rare and commendable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外国友人应邀来我校参观访问。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张老师教学水平高，同学们都很钦佩他。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能够在这个舞台上演奏，是她毕生的梦想。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yìng yāo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应邀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be at sb.’s invitation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qīn pèi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钦佩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admire, to respect, to think highly of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yǎn zòu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演奏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play (an instrument),to give an instrumental performance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创作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compose, to write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chuàng zuò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3745" y="13843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精通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master,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proficient in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 tōng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民间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n.folk, among the people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mín jiān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61620" y="3610610"/>
            <a:ext cx="2242820" cy="3229610"/>
            <a:chOff x="9266" y="2028"/>
            <a:chExt cx="3532" cy="5086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6" y="4062"/>
              <a:ext cx="3532" cy="30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难能可贵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praiseworthy for one's excellent conduct,rare and commendable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364355"/>
            <a:ext cx="275463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nánnéng-kěguì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应邀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be at sb.’s invitation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yìng yāo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257550"/>
            <a:chOff x="9262" y="2028"/>
            <a:chExt cx="3533" cy="51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钦佩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admire, to respect, to think highly of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qīn pèi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865" y="3646170"/>
            <a:ext cx="2229485" cy="3261995"/>
            <a:chOff x="4718" y="1909"/>
            <a:chExt cx="3511" cy="5137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8" y="3849"/>
              <a:ext cx="3511" cy="31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演奏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play (an instrument),to give an instrumental performance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865" y="4249420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 zòu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31"/>
              <a:ext cx="5660" cy="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向来</a:t>
              </a:r>
              <a:endParaRPr lang="zh-CN" altLang="en-US" sz="2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副词，表示从过去到现在都是这样。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530" y="1739265"/>
            <a:ext cx="9900285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他们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向来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忠厚、老实，为人诚恳。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97280"/>
            <a:chOff x="518" y="3097"/>
            <a:chExt cx="14600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她教汉语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向来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重视识字，这样可以使留学生熟悉语素，进而掌握大量的词汇。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琴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向来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是要弹给知音听的，如今我唯一的知音已不在人世，这琴还弹给谁听呢？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 descr="/Users/huangkafi/Downloads/docsmall_1/IMG_7865-removebg-preview.pngIMG_7865-removebg-preview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97955" y="5522595"/>
            <a:ext cx="1506855" cy="1322705"/>
          </a:xfrm>
          <a:prstGeom prst="rect">
            <a:avLst/>
          </a:prstGeom>
        </p:spPr>
      </p:pic>
      <p:pic>
        <p:nvPicPr>
          <p:cNvPr id="2" name="图片 1" descr="/Users/huangkafi/Downloads/docsmall_1/IMG_7864-removebg-preview.pngIMG_7864-removebg-preview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14850" y="2408555"/>
            <a:ext cx="1378585" cy="8286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800735" y="3166110"/>
            <a:ext cx="10236200" cy="58356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p>
            <a:pPr algn="l"/>
            <a:r>
              <a:rPr lang="en-US" sz="32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SimSun" panose="02010600030101010101" pitchFamily="2" charset="-122"/>
              </a:rPr>
              <a:t>   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_______，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买东西的、逛街的、看热闹的，人山人海。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15240" y="3726815"/>
            <a:ext cx="11052175" cy="1263650"/>
            <a:chOff x="-173064" y="633465"/>
            <a:chExt cx="9827595" cy="1263413"/>
          </a:xfrm>
        </p:grpSpPr>
        <p:sp>
          <p:nvSpPr>
            <p:cNvPr id="46" name="文本框 45"/>
            <p:cNvSpPr txBox="1"/>
            <p:nvPr/>
          </p:nvSpPr>
          <p:spPr>
            <a:xfrm>
              <a:off x="560892" y="1214483"/>
              <a:ext cx="9093639" cy="5834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l"/>
              <a:r>
                <a:rPr lang="en-US" sz="32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SimSun" panose="02010600030101010101" pitchFamily="2" charset="-122"/>
                </a:rPr>
                <a:t>   </a:t>
              </a:r>
              <a:r>
                <a:rPr sz="32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SimSun" panose="02010600030101010101" pitchFamily="2" charset="-122"/>
                </a:rPr>
                <a:t>我他的缺点就是太自私，</a:t>
              </a:r>
              <a:r>
                <a:rPr sz="32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SimSun" panose="02010600030101010101" pitchFamily="2" charset="-122"/>
                </a:rPr>
                <a:t>________</a:t>
              </a:r>
              <a:r>
                <a:rPr sz="32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SimSun" panose="02010600030101010101" pitchFamily="2" charset="-122"/>
                </a:rPr>
                <a:t>，为自己想得多。</a:t>
              </a:r>
              <a:endPara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73064" y="633465"/>
              <a:ext cx="1263411" cy="1263413"/>
            </a:xfrm>
            <a:prstGeom prst="rect">
              <a:avLst/>
            </a:prstGeom>
          </p:spPr>
        </p:pic>
      </p:grpSp>
      <p:sp>
        <p:nvSpPr>
          <p:cNvPr id="51" name="文本框 50"/>
          <p:cNvSpPr txBox="1"/>
          <p:nvPr/>
        </p:nvSpPr>
        <p:spPr>
          <a:xfrm>
            <a:off x="819785" y="5520055"/>
            <a:ext cx="10236200" cy="58356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p>
            <a:pPr algn="l"/>
            <a:r>
              <a:rPr 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   </a:t>
            </a: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他们家的事</a:t>
            </a: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________</a:t>
            </a: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，得问他爱人。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97810" y="632460"/>
            <a:ext cx="6726555" cy="57277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A: 向来为别人考虑得少</a:t>
            </a:r>
            <a:endParaRPr lang="zh-CN" altLang="en-US" sz="3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97810" y="1318260"/>
            <a:ext cx="6726555" cy="57277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B: 向来他说了不算</a:t>
            </a:r>
            <a:endParaRPr sz="3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97810" y="2004060"/>
            <a:ext cx="6726555" cy="57277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C: 这地方向来热闹</a:t>
            </a:r>
            <a:endParaRPr sz="3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79215" y="5458460"/>
            <a:ext cx="461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endParaRPr lang="en-US" altLang="zh-CN" sz="32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72225" y="4241165"/>
            <a:ext cx="461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endParaRPr lang="en-US" altLang="zh-CN" sz="32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37665" y="3121025"/>
            <a:ext cx="441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</a:t>
            </a:r>
            <a:endParaRPr lang="en-US" altLang="zh-CN" sz="32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240" y="5120640"/>
            <a:ext cx="1398962" cy="1263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970" y="2571750"/>
            <a:ext cx="1398962" cy="126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2" grpId="0" bldLvl="0" animBg="1"/>
      <p:bldP spid="14" grpId="0" bldLvl="0" animBg="1"/>
      <p:bldP spid="21" grpId="0"/>
      <p:bldP spid="21" grpId="1"/>
      <p:bldP spid="18" grpId="0"/>
      <p:bldP spid="18" grpId="1"/>
      <p:bldP spid="15" grpId="0"/>
      <p:bldP spid="15" grpId="1"/>
      <p:bldP spid="17" grpId="0" bldLvl="0" animBg="1"/>
      <p:bldP spid="17" grpId="1" animBg="1"/>
      <p:bldP spid="51" grpId="0" bldLvl="0" animBg="1"/>
      <p:bldP spid="5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32271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40741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518858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历史故事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57855" y="2598420"/>
            <a:ext cx="47326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气势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气魄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5339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与‘个’相关的格式、向来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917190"/>
            <a:ext cx="4424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）了解篇章修辞“婉曲”的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作用和意义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709670"/>
            <a:ext cx="865632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了解“领悟”中“领”字的页字旁及带有页字旁的汉字所表达的意义 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517716"/>
            <a:ext cx="3154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逝世、凄凉”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519557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245735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12147"/>
            <a:ext cx="4721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P76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40741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518858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411861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熟悉并掌握“内涵、晴朗、美妙、平凡、乐谱、领悟、如约、黄昏、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72164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994091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2214880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领会：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清澈：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美妙：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向来：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精通：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难能可贵：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/Users/huangkafi/Downloads/docsmall/IMG_7845.jpgIMG_784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67945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9461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28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7540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28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810234" cy="2916646"/>
            <a:chOff x="1893" y="4058"/>
            <a:chExt cx="1544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449" cy="4593"/>
              <a:chOff x="-96" y="3669"/>
              <a:chExt cx="19212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9212" cy="2928"/>
                <a:chOff x="3051" y="4499"/>
                <a:chExt cx="19212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4361" y="6525"/>
                  <a:ext cx="17902" cy="902"/>
                  <a:chOff x="6495" y="6525"/>
                  <a:chExt cx="17902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28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0286" y="6645"/>
                    <a:ext cx="14111" cy="4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sincere friendship between Yu Boya and Zhong Ziqi</a:t>
                    </a:r>
                    <a:endParaRPr lang="en-US" sz="2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28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高山流水遇知音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动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动听、动人、动火、动气、动怒、动情、动容、动心、感动、打动、激动、触动、生动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辨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1DCE4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辨识、辨别、辨认、辨析、辨明、分辨、明辨是非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雄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6E1F2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雄壮、雄伟、雄厚、雄大、雄劲、雄浑、雄兵、雄心、雄威、雄姿、雄关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清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2DDE5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清澈、清新、清爽、清淡、清风、清高、清净、清凉、清香、清秀、清白、清汤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/Users/huangkafi/Downloads/docsmall/IMG_7853.jpgIMG_785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8048" y="2440940"/>
            <a:ext cx="2018665" cy="1958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/Users/huangkafi/Downloads/docsmall/IMG_7859.jpgIMG_785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0728" y="522005"/>
            <a:ext cx="1058545" cy="93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/Users/huangkafi/Downloads/docsmall/IMG_7854.jpgIMG_785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2476" y="5227723"/>
            <a:ext cx="1042670" cy="8845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6313" y="7445042"/>
            <a:ext cx="587375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háo mài 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豪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迈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bold and generous, heroic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7996" y="5497195"/>
            <a:ext cx="7393017" cy="720090"/>
            <a:chOff x="-251" y="9149"/>
            <a:chExt cx="10317" cy="1134"/>
          </a:xfrm>
        </p:grpSpPr>
        <p:sp>
          <p:nvSpPr>
            <p:cNvPr id="3" name="圆角矩形 2"/>
            <p:cNvSpPr/>
            <p:nvPr/>
          </p:nvSpPr>
          <p:spPr>
            <a:xfrm>
              <a:off x="-251" y="9149"/>
              <a:ext cx="1031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0" y="9385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中国运动员神情豪迈，列队走过主席台。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54.jpgIMG_785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8520" y="2535238"/>
            <a:ext cx="2085340" cy="1769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55.jpgIMG_785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26473" y="5414094"/>
            <a:ext cx="668655" cy="5118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53.jpgIMG_785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66766" y="521052"/>
            <a:ext cx="966470" cy="937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59.jpgIMG_785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31523" y="-1358470"/>
            <a:ext cx="1036955" cy="9169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56.jpgIMG_785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8196" y="7402498"/>
            <a:ext cx="943610" cy="6750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xuán lǜ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旋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律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n.melody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60365"/>
            <a:ext cx="6971030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096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这首歌曲的旋律很优美。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55.jpgIMG_785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82965" y="2630488"/>
            <a:ext cx="2062480" cy="15792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56.jpgIMG_785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19140" y="5290270"/>
            <a:ext cx="1061720" cy="7594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54.jpgIMG_785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666" y="547723"/>
            <a:ext cx="1042670" cy="8845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53.jpgIMG_785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20740" y="-1316874"/>
            <a:ext cx="858520" cy="8331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57.jpgIMG_785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51303" y="7453630"/>
            <a:ext cx="597535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xióng wěi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雄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伟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magnificent, majestic,grand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539355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雄伟的长城给我留下了深刻的印象。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56.jpgIMG_785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900" y="2564130"/>
            <a:ext cx="2392045" cy="17119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57.jpgIMG_785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3040" y="5318760"/>
            <a:ext cx="734060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55.jpgIMG_785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80748" y="707425"/>
            <a:ext cx="738505" cy="5651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2.jpe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7086" y="-1360693"/>
            <a:ext cx="925830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jpe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405038"/>
            <a:ext cx="785495" cy="6699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zhuàng guān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壮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观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adj.spectacular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河对面也是人山人海，场面相当壮观。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57.jpgIMG_7857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8688" y="2515870"/>
            <a:ext cx="1887220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58.jpgIMG_785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98528" y="5302652"/>
            <a:ext cx="702945" cy="753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55.jpgIMG_785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9140" y="583600"/>
            <a:ext cx="1061720" cy="8128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54.jpgIMG_785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1070" y="-1178945"/>
            <a:ext cx="656590" cy="556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59.jpgIMG_7859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66448" y="7312645"/>
            <a:ext cx="96710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qì shì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气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势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momentum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国庆大阅兵规模宏大，气势雄壮。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58.jpgIMG_785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6923" y="2317115"/>
            <a:ext cx="2058035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59.jpgIMG_785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85803" y="5171207"/>
            <a:ext cx="1128395" cy="997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57.jpgIMG_7857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2728" y="676910"/>
            <a:ext cx="65468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55.jpgIMG_785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78196" y="-1261315"/>
            <a:ext cx="943610" cy="7226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53.jpgIMG_785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3904" y="7229778"/>
            <a:ext cx="1052195" cy="10204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qì pò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气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魄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n.boldness,spirit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8088630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新上任的经理具有企业家的胆识和气魄。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59.jpgIMG_7859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0705" y="2317115"/>
            <a:ext cx="2495550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53.jpgIMG_785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35968" y="5171207"/>
            <a:ext cx="1028065" cy="997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58.jpgIMG_785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57653" y="676910"/>
            <a:ext cx="58483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57.jpgIMG_785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4231" y="-1327355"/>
            <a:ext cx="89154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54.jpgIMG_785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3904" y="7293595"/>
            <a:ext cx="1052195" cy="8928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qū zhé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曲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折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adj.tortuous, winding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8088630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这本小说情节生动曲折，很吸引人。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28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豪迈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bold and generous, heroic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mài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3745" y="13843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雄伟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magnificent, majestic,grand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xióng wěi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旋律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n.melody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xuán lǜ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61620" y="3610610"/>
            <a:ext cx="2242820" cy="3194050"/>
            <a:chOff x="9266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6" y="406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壮观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adj.spectacular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364355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zhuàng guān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气势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momentum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 shì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气魄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n.boldness,spirit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 pò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865" y="3646170"/>
            <a:ext cx="2229485" cy="3194050"/>
            <a:chOff x="4718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8" y="3849"/>
              <a:ext cx="3511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曲折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adj.tortuous, winding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865" y="424942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qū zhé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5608320" y="3394710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608320" y="5102225"/>
            <a:ext cx="6369050" cy="885825"/>
          </a:xfrm>
          <a:prstGeom prst="round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67680" y="343281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天安门城楼的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气势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气魄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非常雄伟。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568315" y="387731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都有“人或事物表现出某种力量和气概”的意思。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气势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气魄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80000">
            <a:off x="2124710" y="3583305"/>
            <a:ext cx="346519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504315"/>
            <a:ext cx="6369050" cy="96075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529715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气势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汹汹地冲过来。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4510" y="209740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可以确指某个人或某些人，大致等于“他”或“他们”。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25345" y="1917065"/>
            <a:ext cx="3442335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 rot="840000">
            <a:off x="2386330" y="5010150"/>
            <a:ext cx="3242945" cy="264160"/>
            <a:chOff x="7325474" y="3820934"/>
            <a:chExt cx="1340854" cy="263931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C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5608955" y="5121275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他办事很有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气魄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08955" y="556831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侧重于指人处置事情时所具有的胆识和果断的作风。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39775" y="3738245"/>
            <a:ext cx="1063561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p>
            <a:pPr algn="l"/>
            <a:r>
              <a:rPr lang="en-US" sz="2800" b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整场演出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_______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宏大，精彩异常，深深吸引了广大观众。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39775" y="4747895"/>
            <a:ext cx="1063561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800" b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这样一个有大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_________</a:t>
            </a:r>
            <a:r>
              <a:rPr lang="zh-CN" altLang="en-US" sz="2800" b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的人，如果不当领导实在太可惜了</a:t>
            </a:r>
            <a:r>
              <a:rPr sz="2800"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39775" y="5703570"/>
            <a:ext cx="1063561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在比赛中，不管实力如何，我们首先要从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______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上压倒对方</a:t>
            </a:r>
            <a:r>
              <a:rPr lang="zh-CN" altLang="en-US" sz="2800" b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103245" y="690880"/>
            <a:ext cx="2529840" cy="82613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4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气势</a:t>
            </a:r>
            <a:endParaRPr sz="4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770" y="5132070"/>
            <a:ext cx="1316355" cy="1263650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6362065" y="678815"/>
            <a:ext cx="2615565" cy="825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气魄</a:t>
            </a:r>
            <a:endParaRPr lang="zh-CN" altLang="en-US" sz="4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8735" y="4127500"/>
            <a:ext cx="1316355" cy="1263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9775" y="2728595"/>
            <a:ext cx="10635615" cy="521970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处理大事就应该像他这样果断，有大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_______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6670" y="3156585"/>
            <a:ext cx="1316355" cy="1263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970" y="2186305"/>
            <a:ext cx="1316355" cy="12636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22465" y="2675255"/>
            <a:ext cx="895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Source Han Sans CN" panose="020B0500000000000000" charset="-122"/>
                <a:ea typeface="Source Han Sans CN" panose="020B0500000000000000" charset="-122"/>
              </a:rPr>
              <a:t>气魄</a:t>
            </a:r>
            <a:endParaRPr lang="zh-CN" altLang="en-US" sz="2800" b="1">
              <a:solidFill>
                <a:srgbClr val="C00000"/>
              </a:solidFill>
              <a:latin typeface="Source Han Sans CN" panose="020B0500000000000000" charset="-122"/>
              <a:ea typeface="Source Han Sans CN" panose="020B05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29865" y="3677920"/>
            <a:ext cx="895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Source Han Sans CN" panose="020B0500000000000000" charset="-122"/>
                <a:ea typeface="Source Han Sans CN" panose="020B0500000000000000" charset="-122"/>
              </a:rPr>
              <a:t>气势</a:t>
            </a:r>
            <a:endParaRPr lang="zh-CN" altLang="en-US" sz="2800" b="1">
              <a:solidFill>
                <a:srgbClr val="C00000"/>
              </a:solidFill>
              <a:latin typeface="Source Han Sans CN" panose="020B0500000000000000" charset="-122"/>
              <a:ea typeface="Source Han Sans CN" panose="020B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04565" y="4720590"/>
            <a:ext cx="895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Source Han Sans CN" panose="020B0500000000000000" charset="-122"/>
                <a:ea typeface="Source Han Sans CN" panose="020B0500000000000000" charset="-122"/>
              </a:rPr>
              <a:t>气魄</a:t>
            </a:r>
            <a:endParaRPr lang="zh-CN" altLang="en-US" sz="2800" b="1">
              <a:solidFill>
                <a:srgbClr val="C00000"/>
              </a:solidFill>
              <a:latin typeface="Source Han Sans CN" panose="020B0500000000000000" charset="-122"/>
              <a:ea typeface="Source Han Sans CN" panose="020B05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55230" y="5645785"/>
            <a:ext cx="895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Source Han Sans CN" panose="020B0500000000000000" charset="-122"/>
                <a:ea typeface="Source Han Sans CN" panose="020B0500000000000000" charset="-122"/>
              </a:rPr>
              <a:t>气势</a:t>
            </a:r>
            <a:endParaRPr lang="zh-CN" altLang="en-US" sz="2800" b="1">
              <a:solidFill>
                <a:srgbClr val="C00000"/>
              </a:solidFill>
              <a:latin typeface="Source Han Sans CN" panose="020B0500000000000000" charset="-122"/>
              <a:ea typeface="Source Han Sans CN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2" grpId="0" bldLvl="0" animBg="1"/>
      <p:bldP spid="17" grpId="0" bldLvl="0" animBg="1"/>
      <p:bldP spid="17" grpId="1" animBg="1"/>
      <p:bldP spid="51" grpId="0" bldLvl="0" animBg="1"/>
      <p:bldP spid="51" grpId="1" animBg="1"/>
      <p:bldP spid="7" grpId="0" bldLvl="0" animBg="1"/>
      <p:bldP spid="7" grpId="1" animBg="1"/>
      <p:bldP spid="13" grpId="1"/>
      <p:bldP spid="13" grpId="2"/>
      <p:bldP spid="16" grpId="0"/>
      <p:bldP spid="16" grpId="1"/>
      <p:bldP spid="19" grpId="0"/>
      <p:bldP spid="19" grpId="1"/>
      <p:bldP spid="20" grpId="0"/>
      <p:bldP spid="2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两个年轻人一见如故，谈得非常投机。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黑暗就要过去,黎明即将来临。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他坐了一会儿推说有事就告辞了。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夏日的黄昏，人们都喜欢到这块草坪上乘凉。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tóu jī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投机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adj.congenial,agreeable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lí míng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黎明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dawn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gào cí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告辞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take leave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huáng hūn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黄昏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n.dusk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灾难突然降临到这个城市，夺去了许多人的生命。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我班乒乓球队失利，同学们神情沮丧。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经历了许多的变故，他变得有些麻木。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jiàng lín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降临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descend, to befall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jǔ sàng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沮丧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disappointed,depressed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81545" y="268795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biàn gù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变故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n.accident,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unforeseen event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投机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adj.congenial,agreeable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tóu jī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3745" y="127635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告辞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take leave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gào cí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黎明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dawn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lí míng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61620" y="3610610"/>
            <a:ext cx="2242820" cy="3194050"/>
            <a:chOff x="9266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6" y="406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黄昏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n.dusk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364355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huáng hūn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降临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descend, to befall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jiàng lín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沮丧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adj.disappointed,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depressed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jǔ sàng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865" y="3646170"/>
            <a:ext cx="2229485" cy="3194050"/>
            <a:chOff x="4718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8" y="3849"/>
              <a:ext cx="3511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变故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n.accident,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unforeseen event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865" y="424942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biàn gù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他不幸因病逝世了。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清明节，我们在爷爷的坟墓前摆了一束鲜花。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shì shì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逝世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pass away, to die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fén mù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坟墓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grave,tomb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他终因伤势过重，流血不止，不幸逝世。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地震过后，到处是一片凄凉的景象。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bù zhǐ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不止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be ceaseless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ī liáng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凄凉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adj.sad</a:t>
              </a:r>
              <a:r>
                <a:rPr lang="zh-CN" altLang="en-US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，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miserable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你们对我的深情厚谊,我永远也忘不了。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世界上最真挚最无私的爱就是母爱。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28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shēn qíng hòu yì</a:t>
              </a:r>
              <a:endPara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深厚情谊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profound sentiments of friendship,deep friendship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zhēn zhì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真挚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adj.sincere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同学之间的友谊是真挚的，纯洁的。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chún jié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纯洁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pure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34820" y="138430"/>
            <a:ext cx="2216785" cy="3194050"/>
            <a:chOff x="328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28" y="4245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逝世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pass away, to die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 shì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3745" y="127635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不止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be ceaseless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 zhǐ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坟墓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grave,tomb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fén mù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61620" y="3610610"/>
            <a:ext cx="2242820" cy="3194050"/>
            <a:chOff x="9266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6" y="406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凄凉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adj.sad，miserable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364355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 liáng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233420"/>
            <a:chOff x="4717" y="1909"/>
            <a:chExt cx="3511" cy="5092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3949"/>
              <a:ext cx="3511" cy="30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深厚情谊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profound sentiments of friendship,deep friendship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 qíng hòu yì</a:t>
            </a:r>
            <a:endParaRPr lang="zh-CN" altLang="zh-CN" sz="2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真挚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adj.sincere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 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865" y="3646170"/>
            <a:ext cx="2229485" cy="3194050"/>
            <a:chOff x="4718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8" y="3849"/>
              <a:ext cx="3511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纯洁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pure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865" y="424942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chún jié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凄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2889885" y="2108200"/>
            <a:ext cx="89509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凄清-凄凉-凄凄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89885" y="3203575"/>
            <a:ext cx="938085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那天阴雨绵绵，天色晦暗，凄清的雨丝更加重了悲凉的氛围。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2903855" y="4068445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她对这个身世凄凉的孩子怜悯疼惜，孩子也对她这个继母充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满感激。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9163 -0.0102778 L 0.708749 -0.00990741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/Users/huangkafi/Downloads/docsmall/IMG_7845.jpgIMG_784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67945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9461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28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7540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28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810234" cy="2916646"/>
            <a:chOff x="1893" y="4058"/>
            <a:chExt cx="1544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449" cy="4593"/>
              <a:chOff x="-96" y="3669"/>
              <a:chExt cx="19212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9212" cy="2928"/>
                <a:chOff x="3051" y="4499"/>
                <a:chExt cx="19212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4361" y="6525"/>
                  <a:ext cx="17902" cy="902"/>
                  <a:chOff x="6495" y="6525"/>
                  <a:chExt cx="17902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28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0286" y="6645"/>
                    <a:ext cx="14111" cy="4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sincere friendship between Yu Boya and Zhong Ziqi</a:t>
                    </a:r>
                    <a:endParaRPr lang="en-US" sz="2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28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高山流水遇知音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61303" y="757555"/>
            <a:ext cx="7816248" cy="706755"/>
            <a:chOff x="4272" y="-269"/>
            <a:chExt cx="3799" cy="1113"/>
          </a:xfrm>
        </p:grpSpPr>
        <p:sp>
          <p:nvSpPr>
            <p:cNvPr id="43" name="圆角矩形 42"/>
            <p:cNvSpPr/>
            <p:nvPr/>
          </p:nvSpPr>
          <p:spPr>
            <a:xfrm>
              <a:off x="4272" y="-223"/>
              <a:ext cx="379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272" y="-269"/>
              <a:ext cx="379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美妙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创作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精通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演奏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难能可贵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1701145" cy="4594225"/>
            <a:chOff x="108" y="-186"/>
            <a:chExt cx="18427" cy="7235"/>
          </a:xfrm>
        </p:grpSpPr>
        <p:sp>
          <p:nvSpPr>
            <p:cNvPr id="2" name="矩形 1"/>
            <p:cNvSpPr/>
            <p:nvPr/>
          </p:nvSpPr>
          <p:spPr>
            <a:xfrm>
              <a:off x="881" y="1421"/>
              <a:ext cx="17654" cy="56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小王酷爱音乐，_________的琴声总能给他带来无尽的享受。有时他会自己_________几曲，有时也自己_________乐曲。虽然他并不是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音乐之人，可 _________的是他一直保有对音乐的热爱。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695190" y="239395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美妙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6420" y="40081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创作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638165" y="321310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演奏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4185" y="40081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精通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0530" y="4816475"/>
            <a:ext cx="24790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难能可贵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61303" y="757555"/>
            <a:ext cx="7816248" cy="706755"/>
            <a:chOff x="4272" y="-269"/>
            <a:chExt cx="3799" cy="1113"/>
          </a:xfrm>
        </p:grpSpPr>
        <p:sp>
          <p:nvSpPr>
            <p:cNvPr id="43" name="圆角矩形 42"/>
            <p:cNvSpPr/>
            <p:nvPr/>
          </p:nvSpPr>
          <p:spPr>
            <a:xfrm>
              <a:off x="4272" y="-223"/>
              <a:ext cx="379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272" y="-269"/>
              <a:ext cx="379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黎明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真挚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不止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逝世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坟墓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1701145" cy="5077460"/>
            <a:chOff x="108" y="-186"/>
            <a:chExt cx="18427" cy="7996"/>
          </a:xfrm>
        </p:grpSpPr>
        <p:sp>
          <p:nvSpPr>
            <p:cNvPr id="2" name="矩形 1"/>
            <p:cNvSpPr/>
            <p:nvPr/>
          </p:nvSpPr>
          <p:spPr>
            <a:xfrm>
              <a:off x="881" y="1421"/>
              <a:ext cx="17654" cy="638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爷爷_________已经有段时间了，可每当提到他，奶奶还是泪流_________。从黄昏到_________，奶奶整夜思念爷爷，实在忍不住了，她就到爷爷的_________前，跟他说说话。爷爷奶奶_________ 的爱情真令人感动。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352800" y="20548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逝世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73135" y="28625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黎明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11320" y="28625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不止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7535" y="44780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坟墓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83220" y="4478020"/>
            <a:ext cx="24790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真挚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补充句子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432300" y="2170430"/>
            <a:ext cx="44577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领会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到了他这样做的用意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9975" y="2313305"/>
            <a:ext cx="9720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听了他的一席话，我_________________________ 。（领会）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626235" y="3804920"/>
            <a:ext cx="267652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他望着窗外</a:t>
            </a:r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出神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4036060"/>
            <a:ext cx="92748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，不知道在想什么。（出神）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598160"/>
            <a:ext cx="106768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我们这些老百姓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。（平凡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)</a:t>
            </a:r>
            <a:endParaRPr lang="en-US" altLang="zh-CN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82390" y="5621655"/>
            <a:ext cx="41014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每天都过着</a:t>
            </a:r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平凡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的生活。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补充句子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418590" y="2313305"/>
            <a:ext cx="100806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昨天我们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 。（应邀）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9270" y="2205355"/>
            <a:ext cx="62388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应邀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出席了在北京饭店举行的招待晚宴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4053840"/>
            <a:ext cx="110559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  ，很快就成了无话不谈的好朋友。（投机）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26235" y="3804920"/>
            <a:ext cx="303276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我们聊得很</a:t>
            </a:r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投机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598160"/>
            <a:ext cx="106768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他这个人</a:t>
            </a:r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  。（向来）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27350" y="5621655"/>
            <a:ext cx="552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向来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不听别人的建议，一意孤行。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577088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例：赞叹：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赞扬 赞美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称赞 夸赞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内涵：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晴朗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美妙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豪迈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/Users/huangkafi/Downloads/docsmall/IMG_7845.jpgIMG_784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67945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9461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28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7540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28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810234" cy="2916646"/>
            <a:chOff x="1893" y="4058"/>
            <a:chExt cx="1544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449" cy="4593"/>
              <a:chOff x="-96" y="3669"/>
              <a:chExt cx="19212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9212" cy="2928"/>
                <a:chOff x="3051" y="4499"/>
                <a:chExt cx="19212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4361" y="6525"/>
                  <a:ext cx="17902" cy="902"/>
                  <a:chOff x="6495" y="6525"/>
                  <a:chExt cx="17902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28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0286" y="6645"/>
                    <a:ext cx="14111" cy="4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sincere friendship between Yu Boya and Zhong Ziqi</a:t>
                    </a:r>
                    <a:endParaRPr lang="en-US" sz="2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28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高山流水遇知音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根据图片讲一个故事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warm up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0640" y="2143125"/>
            <a:ext cx="4501515" cy="24999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这支歌节奏比较明快。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时间短促，容不得你慢慢思考。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jié zòu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节奏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n.rhythm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duǎn cù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短促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adj.short, brief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船头飞溅起的浪花，吟唱着欢乐的歌儿。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他有战胜一切困难的英雄气概。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jiàn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溅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splash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qì gài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气概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n.spirit,courage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狂风掀起波涛，不停地冲击着石堤。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这段话含义深刻，你要好好体会。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ō tāo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波涛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great waves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hán yì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含义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meaning,implication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大西北在未开发之前很荒凉。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huāng liáng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荒凉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desolate, wild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梯形 16"/>
          <p:cNvSpPr/>
          <p:nvPr/>
        </p:nvSpPr>
        <p:spPr>
          <a:xfrm>
            <a:off x="336423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5169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9219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他在现实中领悟到了人生的哲理。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36423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lǐng wù 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领悟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understand</a:t>
              </a:r>
              <a:r>
                <a:rPr lang="zh-CN" altLang="en-US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，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to realize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11282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30237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8984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53224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他一坐下来便侃侃而谈，我简直插不上嘴。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93159" y="2559616"/>
            <a:ext cx="2837180" cy="1994765"/>
            <a:chOff x="5496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6485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496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28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kǎn kǎn ér tán</a:t>
              </a:r>
              <a:endPara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侃侃而谈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speak with fervor and assurance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9" grpId="0"/>
      <p:bldP spid="28" grpId="0" bldLvl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圈套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中央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妄想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答复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对策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慷慨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荣幸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镇静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霸道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仪式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13455" y="207645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节奏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n.rhythm</a:t>
              </a:r>
              <a:endParaRPr lang="en-US" sz="200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3426460" y="88201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 zòu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16150" y="351663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溅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splash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2237105" y="425259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endParaRPr lang="en-US" altLang="zh-CN" sz="2800" dirty="0" err="1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748780" y="20764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短促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adj.short, brief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6762750" y="943610"/>
            <a:ext cx="219519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duǎn cù</a:t>
            </a:r>
            <a:endParaRPr lang="en-US" sz="2800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241925" y="354965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气概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n.spirit,courage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5017770" y="419100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 gài</a:t>
            </a:r>
            <a:endParaRPr lang="en-US" altLang="zh-CN" sz="3600" dirty="0" err="1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234045" y="3515995"/>
            <a:ext cx="2524125" cy="3194050"/>
            <a:chOff x="4498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498" y="4186"/>
              <a:ext cx="397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波涛</a:t>
              </a:r>
              <a:endParaRPr lang="zh-CN" altLang="en-US" sz="54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great waves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8134985" y="4251960"/>
            <a:ext cx="27228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</a:t>
            </a:r>
            <a:r>
              <a:rPr lang="en-US" altLang="zh-CN" sz="360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ō tāo</a:t>
            </a:r>
            <a:endParaRPr lang="en-US" altLang="zh-CN" sz="360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07030" y="125095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含义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n.meaning,</a:t>
              </a:r>
              <a:endParaRPr lang="en-US" sz="200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implication </a:t>
              </a:r>
              <a:endParaRPr lang="en-US" sz="200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863850" y="861060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hán yì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64020" y="178435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荒凉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desolate, wild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784975" y="914400"/>
            <a:ext cx="214376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/>
                <a:sym typeface="+mn-ea"/>
              </a:rPr>
              <a:t>huāng liáng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altLang="zh-CN" sz="2400" dirty="0" err="1" smtClean="0">
              <a:solidFill>
                <a:schemeClr val="tx1"/>
              </a:solidFill>
              <a:latin typeface="Times New Roman" panose="02020603050405020304"/>
              <a:ea typeface="华文细黑" panose="02010600040101010101" pitchFamily="2" charset="-122"/>
              <a:cs typeface="Times New Roman" panose="02020603050405020304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77185" y="3610610"/>
            <a:ext cx="2242820" cy="3194050"/>
            <a:chOff x="9263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3" y="4333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领悟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understand to realize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65239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lǐng wù </a:t>
            </a:r>
            <a:endParaRPr lang="en-US" altLang="zh-CN" sz="3600" dirty="0" err="1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734175" y="3637915"/>
            <a:ext cx="2257425" cy="3194050"/>
            <a:chOff x="4718" y="1909"/>
            <a:chExt cx="3555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62" y="3890"/>
              <a:ext cx="3511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侃侃而谈</a:t>
              </a:r>
              <a:endParaRPr lang="zh-CN" altLang="en-US" sz="54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speak with fervor and assurance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734175" y="4429125"/>
            <a:ext cx="262763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kǎn kǎn ér tán</a:t>
            </a:r>
            <a:endParaRPr lang="en-US" altLang="zh-CN" sz="2400" dirty="0" err="1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37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06184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领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9488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95135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95135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99072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领奖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领队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领先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领结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领教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心领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94068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94322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94322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07784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你前几次上台领奖，有没有感动得热泪盈眶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过？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93255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93001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9350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08241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你的一片心意，我心领了，礼物你还是拿回去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吧。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06680" y="2774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178435" y="7658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docsmall/IMG_7845.jpgIMG_78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-38735"/>
            <a:ext cx="12191365" cy="689737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635" y="63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俞伯牙什么时候拨断了一根琴弦？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俞伯牙为什么认为打柴人是他的知音？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得知钟子期逝世后，俞伯牙做了什么？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8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2210" y="1691005"/>
            <a:ext cx="1257300" cy="125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docsmall/IMG_7845.jpgIMG_78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38735"/>
            <a:ext cx="12190095" cy="699071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-952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5" y="1208405"/>
            <a:ext cx="121907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俞伯牙从小酷爱音乐，他的琴声优美动听，犹如高山流水一般。虽然大家都赞美他琴弹得好，却从没有人能真正</a:t>
            </a:r>
            <a:r>
              <a:rPr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领会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他琴声的</a:t>
            </a:r>
            <a:r>
              <a:rPr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内涵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，他多想找到自己的知音啊！</a:t>
            </a: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一个中秋之夜，他乘船来到江边，偶遇风浪，船停在了一个类似</a:t>
            </a:r>
            <a:r>
              <a:rPr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港湾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的地方。晚上，风浪渐渐平息，天气</a:t>
            </a:r>
            <a:r>
              <a:rPr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晴朗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，降水</a:t>
            </a:r>
            <a:r>
              <a:rPr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清澈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，景色十分迷人。望着空中的明月，俞伯牙来了兴致，拿出琴弹了起来，一会儿他就沉醉在了音乐之中。</a:t>
            </a: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576570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请用重点词语复述故事：领会、内涵、港湾、晴朗、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清澈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docsmall/IMG_7845.jpgIMG_78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-63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5" y="1208405"/>
            <a:ext cx="121913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忽然他看到一个人雕塑一样站在岸边，似乎听得</a:t>
            </a:r>
            <a:r>
              <a:rPr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出了神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。俞伯牙一个不留神，“啪”的一声，琴</a:t>
            </a:r>
            <a:r>
              <a:rPr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弦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拨断了一根。这时，听琴的人大声说：“先生不必在意，我是个打柴的，回家晚了，走到这里听到您在弹琴，觉得琴声</a:t>
            </a:r>
            <a:r>
              <a:rPr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美妙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，不由得站在这里听了起来。”</a:t>
            </a: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俞伯牙借着月光仔细打量，见那人身旁放着刚刚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砍伐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来的木柴，果然是个打柴的。俞伯牙心想：一个打柴的怎么能听懂我的琴呢？偏僻的山野还有这么不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平凡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的人？于是他问：“你既然懂琴，那就请说说，我弹的是什么曲子？”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602605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请用重点词语复述故事：出神、弦、美妙、砍伐、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平凡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5729 0.0537963 L 0.870365 0.0546296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docsmall/IMG_7845.jpgIMG_78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27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208405"/>
            <a:ext cx="1219136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打柴人说：“先生刚才弹的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乐谱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是孔子为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赞叹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他的弟子而创作的，只可惜，您弹到第四句的时候琴弦断了。”俞伯牙不禁感叹，民间真有精通音乐之人，难能可贵！他迫不及待地想和打柴人好好聊聊。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打柴人应邀上了船，看到俞伯牙的琴，赞道：“真是好琴。”接着又说起瑶琴的来历，俞伯牙不禁心生钦佩。接着俞伯牙又为打柴人演奏了几曲，请他辨识其中之意。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28725" y="5560695"/>
            <a:ext cx="97605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请用重点词语复述故事：乐谱、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赞叹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812 0.0343519 L 0.877656 0.0351852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docsmall/IMG_7845.jpgIMG_78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-3810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635" y="-3810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208405"/>
            <a:ext cx="1219136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当他的琴声雄壮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豪迈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的时候，打柴人说：“这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旋律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表达了高山的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雄伟壮观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。有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气势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，有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气魄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！”当琴声曲折激越、节奏短促时，打柴人说：“这旋律表达的是波涛汹涌，浪花飞溅，气概非凡！”当琴声变得清晰流畅时，打柴人说：“这旋律表达的是无尽的流水。”俞伯牙惊喜万分，过去没人能听懂他的琴声的含义，没想到在这荒凉之地，竟觅到自己久寻不遇的知音，不仅能领会其意，还能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领悟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其神。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248275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豪迈、旋律、胸围、壮观、气势、气魄、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领悟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docsmall/IMG_7845.jpgIMG_78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0"/>
            <a:ext cx="12191365" cy="68199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208405"/>
            <a:ext cx="1219136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打柴人叫钟子期，两人在月下侃侃而谈，越谈越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投机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黎明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将至，钟子期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告辞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，并与俞伯牙约定，来年中秋还在这里相见。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第二年中秋这天，俞伯牙如约来到了老地方，从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黄昏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等到夜幕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降临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，一直不见钟子期到来，他有些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沮丧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，开始用琴声呼唤钟子期，可还是见不到钟子期的影子。该不是有了什么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变故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吧？俞伯牙焦急万分。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276850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投机、黎明、告辞、黄昏、降临、沮丧、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变故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docsmall/IMG_7845.jpgIMG_78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-63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208405"/>
            <a:ext cx="1219263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第二天，俞伯牙向一位老人打听他的好友，老人告诉他，钟子期染病，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逝世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已有段时间了。临走前，他留下遗言，把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坟墓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修在江边，到八月十五，好听俞伯牙弹琴。老人的话使俞伯牙流泪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不止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，他来到钟子期坟前，弹了一曲《高山流水》，曲终，他把心爱的琴摔了个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粉碎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，悲伤地说：“琴向来是要谈给知音听的，如今我唯一的知音已不在人世，这琴还弹给谁听呢？”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56385" y="5548630"/>
            <a:ext cx="995045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请用重点词语复述故事：逝世、坟墓、不止、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粉碎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63407" y="740410"/>
            <a:ext cx="7294880" cy="650240"/>
            <a:chOff x="3356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56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下图中的物品叫“瑶琴”，可以弹奏出美妙的音乐。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55054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rPr>
              <a:t>汉语中有一个词语叫“知音”，请谈谈你理解的“知音”的意思，你有知音吗？</a:t>
            </a:r>
            <a:endParaRPr lang="zh-CN" altLang="en-US" sz="2400" b="1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SimSun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 b="14154"/>
          <a:stretch>
            <a:fillRect/>
          </a:stretch>
        </p:blipFill>
        <p:spPr bwMode="auto">
          <a:xfrm>
            <a:off x="4946650" y="2158365"/>
            <a:ext cx="2323465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docsmall/IMG_7845.jpgIMG_78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193165"/>
            <a:ext cx="1219136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故事有些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凄凉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，但两位知音的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深情厚谊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感动了后人，至今人们还用“知音”来形容朋友之间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真挚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纯洁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的情谊。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72125"/>
            <a:ext cx="995045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请用重点词语复述故事：凄凉、深情厚谊、真挚、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纯洁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0655" y="1285240"/>
          <a:ext cx="11854180" cy="5369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俞伯牙和钟子期相遇的经过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“俞：酷爱音乐、无人领会、江边弹奏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钟：打柴人、听得出了神、精通音乐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268095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俞伯牙和钟子期谈话的内容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雄壮豪迈——高山雄伟壮观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曲折激越——波涛汹涌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3.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清新流畅——无尽的流水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26873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两人的约定，约定是否实现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来年中秋再见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第二年，俞等待钟——钟未到——听说钟逝世、遗言——俞摔琴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268095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说一说知音的含义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朋友......的情谊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2662555" y="208915"/>
            <a:ext cx="7083425" cy="878840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351915"/>
            <a:ext cx="10784205" cy="1058545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487805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210945" y="1493520"/>
            <a:ext cx="987234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故意不直接说明事物，而是借用与某事物意义相同的语句，以委婉曲折的方式表达，这种修辞手法叫婉曲。</a:t>
            </a:r>
            <a:endParaRPr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修辞（五）——婉曲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599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婉曲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56870" y="2504440"/>
          <a:ext cx="10759440" cy="4150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561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1464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临走前，他留下遗言，把坟墓修在江边，到八月十五，好听俞伯牙弹琴。</a:t>
                      </a:r>
                      <a:r>
                        <a:rPr lang="zh-CN" altLang="en-US" sz="2400" b="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（不直说“死”，以“走”代替）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各位先聊，我去方便一下。</a:t>
                      </a:r>
                      <a:r>
                        <a:rPr lang="zh-CN" altLang="en-US" sz="2400" b="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（不直说“上厕所”，以“方便”代替）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您刚40岁，长得好像有点儿着急。</a:t>
                      </a:r>
                      <a:endParaRPr lang="zh-CN" altLang="en-US" sz="3200" b="0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2400" b="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（不直说“老”，以“走得着急”代替）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指出下列哪句使用了婉曲修辞手法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995" y="2231390"/>
            <a:ext cx="10855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在那家商店，我看到了一架旧手风琴，轻敲可爱。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12190" y="3973195"/>
            <a:ext cx="109778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妈妈，我的个人问题自己解决好不好，您就别操心了！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897890" y="5715000"/>
            <a:ext cx="11388725" cy="629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5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为了创造一个优美的生活环境，让我们大家共同努力吧！</a:t>
            </a:r>
            <a:endParaRPr lang="zh-CN" altLang="en-US" sz="35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请指出下列语段中是如何运用婉曲这一表达方式的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12190" y="2011680"/>
            <a:ext cx="108553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有的人从出生到告别人世，从来没离开过自己生活的村庄。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39725" y="264096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429"/>
              <a:ext cx="17673" cy="1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9" name="图片 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022350" y="3248660"/>
            <a:ext cx="108553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聂耳以二十三岁的青春年华，过早地写下了他生命的休止符。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354330" y="3853180"/>
            <a:ext cx="12430760" cy="1628140"/>
            <a:chOff x="-443" y="1654"/>
            <a:chExt cx="19576" cy="2564"/>
          </a:xfrm>
        </p:grpSpPr>
        <p:sp>
          <p:nvSpPr>
            <p:cNvPr id="15" name="矩形 14"/>
            <p:cNvSpPr/>
            <p:nvPr/>
          </p:nvSpPr>
          <p:spPr>
            <a:xfrm>
              <a:off x="1460" y="2429"/>
              <a:ext cx="17673" cy="1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4170" y="5090160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429"/>
              <a:ext cx="17673" cy="14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017905" y="5697855"/>
            <a:ext cx="108553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我们家那位啊，真是懒得不成样子。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0745" y="4523105"/>
            <a:ext cx="1117981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因为喝水太多，他没过多久就要去方便一下，让坐在他旁边的乘客很不耐烦。</a:t>
            </a:r>
            <a:endParaRPr lang="zh-CN" altLang="en-US" sz="2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范：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榜样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附件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附：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附带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联盟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联：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联合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盟：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团体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2807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687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件：文件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师：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老师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师范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辜：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罪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撤销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撤：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除去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溶解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溶：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溶化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解：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分解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2807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687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销：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取消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没有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无辜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752090" y="3988435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755900" y="3988435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981541" y="1597896"/>
            <a:ext cx="1321798" cy="1891030"/>
            <a:chOff x="4889" y="2175"/>
            <a:chExt cx="3639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89" y="217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5036" y="3799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监督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755900" y="1763395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744470" y="1753870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744470" y="1753870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509645" y="189039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监：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察看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82345" y="3844925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批发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52090" y="3989070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535045" y="4080510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批：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成批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769870" y="4822825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769870" y="4819650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769870" y="4824730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536950" y="4890770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发：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出售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2807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687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757170" y="2587625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45740" y="2578100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45740" y="2578100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3510915" y="266319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督：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督促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422015" y="3135630"/>
            <a:ext cx="7900035" cy="155638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420745" y="1597660"/>
            <a:ext cx="7900035" cy="14414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10585" y="3134995"/>
            <a:ext cx="7900035" cy="155765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3409315" y="1598930"/>
            <a:ext cx="7900035" cy="144081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981710" y="1597660"/>
            <a:ext cx="2162850" cy="3094355"/>
            <a:chOff x="4889" y="217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89" y="217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4889" y="4001"/>
              <a:ext cx="3492" cy="1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正负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423920" y="1744345"/>
            <a:ext cx="1142365" cy="1191895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4721225" y="1598930"/>
            <a:ext cx="781240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正：①好的，积极的（正面）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     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②大于零的（正数）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     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③失去电子的（正极）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2807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687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431540" y="3365500"/>
            <a:ext cx="1094740" cy="1142365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7" name="文本框 7"/>
          <p:cNvSpPr txBox="1"/>
          <p:nvPr/>
        </p:nvSpPr>
        <p:spPr>
          <a:xfrm>
            <a:off x="4715510" y="3221990"/>
            <a:ext cx="781240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负：①坏的，消极的（负面）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     ②小于零的（负数）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     ③得到电子的（负极）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5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8520" y="2139315"/>
            <a:ext cx="10523220" cy="411480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p>
            <a:pPr algn="l" defTabSz="130048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最近，母猫生育了几只小猫，小猫们</a:t>
            </a:r>
            <a:r>
              <a:rPr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发育</a:t>
            </a:r>
            <a:r>
              <a: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良好，活泼好动，它们与主人一起生活在一所大</a:t>
            </a:r>
            <a:r>
              <a:rPr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别墅</a:t>
            </a:r>
            <a:r>
              <a: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里。有时候，猫咪们会在花园里找青草吃，难道它们也需要植物</a:t>
            </a:r>
            <a:r>
              <a:rPr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纤维</a:t>
            </a:r>
            <a:r>
              <a: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？有时候，猫咪们会在沙发旁</a:t>
            </a:r>
            <a:r>
              <a:rPr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摩擦</a:t>
            </a:r>
            <a:r>
              <a: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自己的皮毛，舒服了，就在阳光下懒洋洋地睡大觉。</a:t>
            </a:r>
            <a:endParaRPr sz="3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8" name="圆角矩形 7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阅读短文，熟悉下列文学方面的词语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/Users/huangkafi/Downloads/docsmall/IMG_7846.jpgIMG_784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8175" y="2442210"/>
            <a:ext cx="2518410" cy="19558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/Users/huangkafi/Downloads/docsmall/IMG_7852.jpgIMG_785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583282"/>
            <a:ext cx="1097915" cy="8134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/Users/huangkafi/Downloads/docsmall/IMG_7847.jpgIMG_7847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4373" y="5181368"/>
            <a:ext cx="1158875" cy="977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/Users/huangkafi/Downloads/docsmall/IMG_7848.jpgIMG_7848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3918" y="7445042"/>
            <a:ext cx="812165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lǐng huì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领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会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understand,to grasp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大家已经领会了他的意思。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“高山流水遇知音”在中国广为流传，通过俞伯牙和钟子期的故事，人们懂得了知音难觅，知音是多么的宝贵。想一想，你有没有知音？你们的故事是什么样的？请以“我的知音”为题写一下你们相遇、相知的故事，字数不少于400字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二十八课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7540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28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docsmall/IMG_7847.jpgIMG_7847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2315" y="2442845"/>
            <a:ext cx="2317750" cy="19545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docsmall/IMG_7848.jpgIMG_784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87726" y="5334084"/>
            <a:ext cx="924560" cy="671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/Users/huangkafi/Downloads/docsmall/IMG_7846.jpgIMG_784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522005"/>
            <a:ext cx="1205865" cy="93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/Users/huangkafi/Downloads/docsmall/IMG_7852.jpgIMG_785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298145"/>
            <a:ext cx="1075055" cy="7962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docsmall/IMG_7849.jpgIMG_7849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9301" y="7312645"/>
            <a:ext cx="104140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nèi hán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内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涵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meaning,connotation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393690"/>
            <a:ext cx="7307580" cy="720090"/>
            <a:chOff x="197" y="9113"/>
            <a:chExt cx="1150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13"/>
              <a:ext cx="11291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69"/>
              <a:ext cx="11508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经过老师的讲解，同学们领会了课文的内涵。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PECIAL_SOURCE" val="bdnull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KSO_WM_UNIT_TABLE_BEAUTIFY" val="smartTable{a3504bfe-9be4-4cbb-8cd9-10c76e4b185a}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4.xml><?xml version="1.0" encoding="utf-8"?>
<p:tagLst xmlns:p="http://schemas.openxmlformats.org/presentationml/2006/main">
  <p:tag name="KSO_WM_SPECIAL_SOURCE" val="bdnull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4.xml><?xml version="1.0" encoding="utf-8"?>
<p:tagLst xmlns:p="http://schemas.openxmlformats.org/presentationml/2006/main">
  <p:tag name="KSO_WM_UNIT_TABLE_BEAUTIFY" val="smartTable{a3504bfe-9be4-4cbb-8cd9-10c76e4b185a}"/>
  <p:tag name="TABLE_ENDDRAG_ORIGIN_RECT" val="933*421"/>
  <p:tag name="TABLE_ENDDRAG_RECT" val="12*101*933*421"/>
</p:tagLst>
</file>

<file path=ppt/tags/tag4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6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4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3.xml><?xml version="1.0" encoding="utf-8"?>
<p:tagLst xmlns:p="http://schemas.openxmlformats.org/presentationml/2006/main">
  <p:tag name="KSO_WM_SPECIAL_SOURCE" val="bdnull"/>
</p:tagLst>
</file>

<file path=ppt/tags/tag444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10657</Words>
  <Application>WPS Presentation</Application>
  <PresentationFormat>宽屏</PresentationFormat>
  <Paragraphs>1420</Paragraphs>
  <Slides>81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107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Calibri</vt:lpstr>
      <vt:lpstr>Times New Roman</vt:lpstr>
      <vt:lpstr>Arial Unicode MS</vt:lpstr>
      <vt:lpstr>Times New Roman</vt:lpstr>
      <vt:lpstr>方正喵呜体</vt:lpstr>
      <vt:lpstr>Source Han Sans CN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Cherries Huynh</cp:lastModifiedBy>
  <cp:revision>1713</cp:revision>
  <dcterms:created xsi:type="dcterms:W3CDTF">2022-10-09T09:31:00Z</dcterms:created>
  <dcterms:modified xsi:type="dcterms:W3CDTF">2022-11-02T16:09:43Z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239B352B22FD34C79B3E3C63F25B9E54</vt:lpwstr>
  </property>
</Properties>
</file>